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x="18288000" cy="10287000"/>
  <p:notesSz cx="6858000" cy="9144000"/>
  <p:embeddedFontLst>
    <p:embeddedFont>
      <p:font typeface="Open Sans Ultra-Bold" charset="1" panose="00000000000000000000"/>
      <p:regular r:id="rId19"/>
    </p:embeddedFont>
    <p:embeddedFont>
      <p:font typeface="Lato" charset="1" panose="020F0502020204030203"/>
      <p:regular r:id="rId20"/>
    </p:embeddedFont>
    <p:embeddedFont>
      <p:font typeface="Lato Bold" charset="1" panose="020F0502020204030203"/>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6.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7.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037" r="0" b="-9037"/>
            </a:stretch>
          </a:blipFill>
        </p:spPr>
      </p:sp>
      <p:grpSp>
        <p:nvGrpSpPr>
          <p:cNvPr name="Group 3" id="3"/>
          <p:cNvGrpSpPr/>
          <p:nvPr/>
        </p:nvGrpSpPr>
        <p:grpSpPr>
          <a:xfrm rot="0">
            <a:off x="7989615" y="5097310"/>
            <a:ext cx="1408314" cy="92379"/>
            <a:chOff x="0" y="0"/>
            <a:chExt cx="370914" cy="24330"/>
          </a:xfrm>
        </p:grpSpPr>
        <p:sp>
          <p:nvSpPr>
            <p:cNvPr name="Freeform 4" id="4"/>
            <p:cNvSpPr/>
            <p:nvPr/>
          </p:nvSpPr>
          <p:spPr>
            <a:xfrm flipH="false" flipV="false" rot="0">
              <a:off x="0" y="0"/>
              <a:ext cx="370914" cy="24330"/>
            </a:xfrm>
            <a:custGeom>
              <a:avLst/>
              <a:gdLst/>
              <a:ahLst/>
              <a:cxnLst/>
              <a:rect r="r" b="b" t="t" l="l"/>
              <a:pathLst>
                <a:path h="24330" w="370914">
                  <a:moveTo>
                    <a:pt x="0" y="0"/>
                  </a:moveTo>
                  <a:lnTo>
                    <a:pt x="370914" y="0"/>
                  </a:lnTo>
                  <a:lnTo>
                    <a:pt x="370914" y="24330"/>
                  </a:lnTo>
                  <a:lnTo>
                    <a:pt x="0" y="24330"/>
                  </a:lnTo>
                  <a:close/>
                </a:path>
              </a:pathLst>
            </a:custGeom>
            <a:solidFill>
              <a:srgbClr val="FB852A"/>
            </a:solidFill>
          </p:spPr>
        </p:sp>
        <p:sp>
          <p:nvSpPr>
            <p:cNvPr name="TextBox 5" id="5"/>
            <p:cNvSpPr txBox="true"/>
            <p:nvPr/>
          </p:nvSpPr>
          <p:spPr>
            <a:xfrm>
              <a:off x="0" y="-47625"/>
              <a:ext cx="370914" cy="71955"/>
            </a:xfrm>
            <a:prstGeom prst="rect">
              <a:avLst/>
            </a:prstGeom>
          </p:spPr>
          <p:txBody>
            <a:bodyPr anchor="ctr" rtlCol="false" tIns="50800" lIns="50800" bIns="50800" rIns="50800"/>
            <a:lstStyle/>
            <a:p>
              <a:pPr algn="ctr">
                <a:lnSpc>
                  <a:spcPts val="3080"/>
                </a:lnSpc>
              </a:pPr>
            </a:p>
          </p:txBody>
        </p:sp>
      </p:grpSp>
      <p:sp>
        <p:nvSpPr>
          <p:cNvPr name="TextBox 6" id="6"/>
          <p:cNvSpPr txBox="true"/>
          <p:nvPr/>
        </p:nvSpPr>
        <p:spPr>
          <a:xfrm rot="0">
            <a:off x="4946684" y="3222503"/>
            <a:ext cx="6085862" cy="1874808"/>
          </a:xfrm>
          <a:prstGeom prst="rect">
            <a:avLst/>
          </a:prstGeom>
        </p:spPr>
        <p:txBody>
          <a:bodyPr anchor="t" rtlCol="false" tIns="0" lIns="0" bIns="0" rIns="0">
            <a:spAutoFit/>
          </a:bodyPr>
          <a:lstStyle/>
          <a:p>
            <a:pPr algn="l">
              <a:lnSpc>
                <a:spcPts val="15314"/>
              </a:lnSpc>
            </a:pPr>
            <a:r>
              <a:rPr lang="en-US" sz="10938" b="true">
                <a:solidFill>
                  <a:srgbClr val="FFFFFF"/>
                </a:solidFill>
                <a:latin typeface="Open Sans Ultra-Bold"/>
                <a:ea typeface="Open Sans Ultra-Bold"/>
                <a:cs typeface="Open Sans Ultra-Bold"/>
                <a:sym typeface="Open Sans Ultra-Bold"/>
              </a:rPr>
              <a:t>CRAFA</a:t>
            </a:r>
          </a:p>
        </p:txBody>
      </p:sp>
      <p:sp>
        <p:nvSpPr>
          <p:cNvPr name="TextBox 7" id="7"/>
          <p:cNvSpPr txBox="true"/>
          <p:nvPr/>
        </p:nvSpPr>
        <p:spPr>
          <a:xfrm rot="0">
            <a:off x="9576250" y="3222503"/>
            <a:ext cx="3662224" cy="1874808"/>
          </a:xfrm>
          <a:prstGeom prst="rect">
            <a:avLst/>
          </a:prstGeom>
        </p:spPr>
        <p:txBody>
          <a:bodyPr anchor="t" rtlCol="false" tIns="0" lIns="0" bIns="0" rIns="0">
            <a:spAutoFit/>
          </a:bodyPr>
          <a:lstStyle/>
          <a:p>
            <a:pPr algn="l">
              <a:lnSpc>
                <a:spcPts val="15314"/>
              </a:lnSpc>
            </a:pPr>
            <a:r>
              <a:rPr lang="en-US" sz="10938" b="true">
                <a:solidFill>
                  <a:srgbClr val="FB852A"/>
                </a:solidFill>
                <a:latin typeface="Open Sans Ultra-Bold"/>
                <a:ea typeface="Open Sans Ultra-Bold"/>
                <a:cs typeface="Open Sans Ultra-Bold"/>
                <a:sym typeface="Open Sans Ultra-Bold"/>
              </a:rPr>
              <a:t>NET</a:t>
            </a:r>
          </a:p>
        </p:txBody>
      </p:sp>
      <p:sp>
        <p:nvSpPr>
          <p:cNvPr name="TextBox 8" id="8"/>
          <p:cNvSpPr txBox="true"/>
          <p:nvPr/>
        </p:nvSpPr>
        <p:spPr>
          <a:xfrm rot="0">
            <a:off x="4659961" y="5321486"/>
            <a:ext cx="7839969" cy="490855"/>
          </a:xfrm>
          <a:prstGeom prst="rect">
            <a:avLst/>
          </a:prstGeom>
        </p:spPr>
        <p:txBody>
          <a:bodyPr anchor="t" rtlCol="false" tIns="0" lIns="0" bIns="0" rIns="0">
            <a:spAutoFit/>
          </a:bodyPr>
          <a:lstStyle/>
          <a:p>
            <a:pPr algn="ctr">
              <a:lnSpc>
                <a:spcPts val="3920"/>
              </a:lnSpc>
            </a:pPr>
            <a:r>
              <a:rPr lang="en-US" sz="2800">
                <a:solidFill>
                  <a:srgbClr val="FFFFFF"/>
                </a:solidFill>
                <a:latin typeface="Lato"/>
                <a:ea typeface="Lato"/>
                <a:cs typeface="Lato"/>
                <a:sym typeface="Lato"/>
              </a:rPr>
              <a:t>Eğlenirken Öğreten Çocuk Platformu</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863A00"/>
        </a:solidFill>
      </p:bgPr>
    </p:bg>
    <p:spTree>
      <p:nvGrpSpPr>
        <p:cNvPr id="1" name=""/>
        <p:cNvGrpSpPr/>
        <p:nvPr/>
      </p:nvGrpSpPr>
      <p:grpSpPr>
        <a:xfrm>
          <a:off x="0" y="0"/>
          <a:ext cx="0" cy="0"/>
          <a:chOff x="0" y="0"/>
          <a:chExt cx="0" cy="0"/>
        </a:xfrm>
      </p:grpSpPr>
      <p:sp>
        <p:nvSpPr>
          <p:cNvPr name="AutoShape 2" id="2"/>
          <p:cNvSpPr/>
          <p:nvPr/>
        </p:nvSpPr>
        <p:spPr>
          <a:xfrm rot="5400000">
            <a:off x="4751050" y="5095875"/>
            <a:ext cx="10287000" cy="0"/>
          </a:xfrm>
          <a:prstGeom prst="line">
            <a:avLst/>
          </a:prstGeom>
          <a:ln cap="flat" w="95250">
            <a:solidFill>
              <a:srgbClr val="FFFFFF"/>
            </a:solidFill>
            <a:prstDash val="solid"/>
            <a:headEnd type="none" len="sm" w="sm"/>
            <a:tailEnd type="none" len="sm" w="sm"/>
          </a:ln>
        </p:spPr>
      </p:sp>
      <p:sp>
        <p:nvSpPr>
          <p:cNvPr name="Freeform 3" id="3"/>
          <p:cNvSpPr/>
          <p:nvPr/>
        </p:nvSpPr>
        <p:spPr>
          <a:xfrm flipH="false" flipV="false" rot="0">
            <a:off x="9923125" y="0"/>
            <a:ext cx="8364875" cy="10287000"/>
          </a:xfrm>
          <a:custGeom>
            <a:avLst/>
            <a:gdLst/>
            <a:ahLst/>
            <a:cxnLst/>
            <a:rect r="r" b="b" t="t" l="l"/>
            <a:pathLst>
              <a:path h="10287000" w="8364875">
                <a:moveTo>
                  <a:pt x="0" y="0"/>
                </a:moveTo>
                <a:lnTo>
                  <a:pt x="8364875" y="0"/>
                </a:lnTo>
                <a:lnTo>
                  <a:pt x="8364875" y="10287000"/>
                </a:lnTo>
                <a:lnTo>
                  <a:pt x="0" y="10287000"/>
                </a:lnTo>
                <a:lnTo>
                  <a:pt x="0" y="0"/>
                </a:lnTo>
                <a:close/>
              </a:path>
            </a:pathLst>
          </a:custGeom>
          <a:blipFill>
            <a:blip r:embed="rId2"/>
            <a:stretch>
              <a:fillRect l="-42205" t="0" r="-42205" b="0"/>
            </a:stretch>
          </a:blipFill>
        </p:spPr>
      </p:sp>
      <p:sp>
        <p:nvSpPr>
          <p:cNvPr name="TextBox 4" id="4"/>
          <p:cNvSpPr txBox="true"/>
          <p:nvPr/>
        </p:nvSpPr>
        <p:spPr>
          <a:xfrm rot="0">
            <a:off x="1530465" y="2012075"/>
            <a:ext cx="5383117" cy="403224"/>
          </a:xfrm>
          <a:prstGeom prst="rect">
            <a:avLst/>
          </a:prstGeom>
        </p:spPr>
        <p:txBody>
          <a:bodyPr anchor="t" rtlCol="false" tIns="0" lIns="0" bIns="0" rIns="0">
            <a:spAutoFit/>
          </a:bodyPr>
          <a:lstStyle/>
          <a:p>
            <a:pPr algn="l">
              <a:lnSpc>
                <a:spcPts val="3200"/>
              </a:lnSpc>
            </a:pPr>
            <a:r>
              <a:rPr lang="en-US" sz="2500" b="true">
                <a:solidFill>
                  <a:srgbClr val="FB852A"/>
                </a:solidFill>
                <a:latin typeface="Open Sans Ultra-Bold"/>
                <a:ea typeface="Open Sans Ultra-Bold"/>
                <a:cs typeface="Open Sans Ultra-Bold"/>
                <a:sym typeface="Open Sans Ultra-Bold"/>
              </a:rPr>
              <a:t>Pazara Giriş Yöntemleri</a:t>
            </a:r>
          </a:p>
        </p:txBody>
      </p:sp>
      <p:sp>
        <p:nvSpPr>
          <p:cNvPr name="TextBox 5" id="5"/>
          <p:cNvSpPr txBox="true"/>
          <p:nvPr/>
        </p:nvSpPr>
        <p:spPr>
          <a:xfrm rot="0">
            <a:off x="1530465" y="3739456"/>
            <a:ext cx="6918101" cy="4287519"/>
          </a:xfrm>
          <a:prstGeom prst="rect">
            <a:avLst/>
          </a:prstGeom>
        </p:spPr>
        <p:txBody>
          <a:bodyPr anchor="t" rtlCol="false" tIns="0" lIns="0" bIns="0" rIns="0">
            <a:spAutoFit/>
          </a:bodyPr>
          <a:lstStyle/>
          <a:p>
            <a:pPr algn="l" marL="474986" indent="-237493" lvl="1">
              <a:lnSpc>
                <a:spcPts val="3080"/>
              </a:lnSpc>
              <a:buFont typeface="Arial"/>
              <a:buChar char="•"/>
            </a:pPr>
            <a:r>
              <a:rPr lang="en-US" sz="2200">
                <a:solidFill>
                  <a:srgbClr val="FFFFFF"/>
                </a:solidFill>
                <a:latin typeface="Lato"/>
                <a:ea typeface="Lato"/>
                <a:cs typeface="Lato"/>
                <a:sym typeface="Lato"/>
              </a:rPr>
              <a:t>Dijital mecralarda içerik pazarlaması ile platformun hedef kitleye tanıtılması ve içerik iş birliklerinin kurulması ile erişimin arttırılması.</a:t>
            </a:r>
          </a:p>
          <a:p>
            <a:pPr algn="l" marL="474986" indent="-237493" lvl="1">
              <a:lnSpc>
                <a:spcPts val="3080"/>
              </a:lnSpc>
              <a:buFont typeface="Arial"/>
              <a:buChar char="•"/>
            </a:pPr>
            <a:r>
              <a:rPr lang="en-US" sz="2200">
                <a:solidFill>
                  <a:srgbClr val="FFFFFF"/>
                </a:solidFill>
                <a:latin typeface="Lato"/>
                <a:ea typeface="Lato"/>
                <a:cs typeface="Lato"/>
                <a:sym typeface="Lato"/>
              </a:rPr>
              <a:t>Kreşler, oyun evleri ve diğer eğitim kurumları ile B2B iş birliklerinin kurulması ile erişimin arttırılması.</a:t>
            </a:r>
          </a:p>
          <a:p>
            <a:pPr algn="l" marL="474986" indent="-237493" lvl="1">
              <a:lnSpc>
                <a:spcPts val="3080"/>
              </a:lnSpc>
              <a:buFont typeface="Arial"/>
              <a:buChar char="•"/>
            </a:pPr>
            <a:r>
              <a:rPr lang="en-US" sz="2200">
                <a:solidFill>
                  <a:srgbClr val="FFFFFF"/>
                </a:solidFill>
                <a:latin typeface="Lato"/>
                <a:ea typeface="Lato"/>
                <a:cs typeface="Lato"/>
                <a:sym typeface="Lato"/>
              </a:rPr>
              <a:t>Kullanıcıları platforma alıştırmak için 7 günlük ücretsiz kullanım deneyimi sunma ile abone sayısının arttırılması.</a:t>
            </a:r>
          </a:p>
          <a:p>
            <a:pPr algn="l" marL="474986" indent="-237493" lvl="1">
              <a:lnSpc>
                <a:spcPts val="3080"/>
              </a:lnSpc>
              <a:buFont typeface="Arial"/>
              <a:buChar char="•"/>
            </a:pPr>
            <a:r>
              <a:rPr lang="en-US" sz="2200">
                <a:solidFill>
                  <a:srgbClr val="FFFFFF"/>
                </a:solidFill>
                <a:latin typeface="Lato"/>
                <a:ea typeface="Lato"/>
                <a:cs typeface="Lato"/>
                <a:sym typeface="Lato"/>
              </a:rPr>
              <a:t>1 Şubat 2027'de Türkiye’de +100.000 aboneye ulaşma hedefi.</a:t>
            </a:r>
          </a:p>
          <a:p>
            <a:pPr algn="l">
              <a:lnSpc>
                <a:spcPts val="3080"/>
              </a:lnSpc>
            </a:pPr>
          </a:p>
        </p:txBody>
      </p:sp>
      <p:sp>
        <p:nvSpPr>
          <p:cNvPr name="TextBox 6" id="6"/>
          <p:cNvSpPr txBox="true"/>
          <p:nvPr/>
        </p:nvSpPr>
        <p:spPr>
          <a:xfrm rot="0">
            <a:off x="1530465" y="2553115"/>
            <a:ext cx="6708784" cy="948690"/>
          </a:xfrm>
          <a:prstGeom prst="rect">
            <a:avLst/>
          </a:prstGeom>
        </p:spPr>
        <p:txBody>
          <a:bodyPr anchor="t" rtlCol="false" tIns="0" lIns="0" bIns="0" rIns="0">
            <a:spAutoFit/>
          </a:bodyPr>
          <a:lstStyle/>
          <a:p>
            <a:pPr algn="l">
              <a:lnSpc>
                <a:spcPts val="7680"/>
              </a:lnSpc>
            </a:pPr>
            <a:r>
              <a:rPr lang="en-US" sz="6000" b="true">
                <a:solidFill>
                  <a:srgbClr val="FFFFFF"/>
                </a:solidFill>
                <a:latin typeface="Open Sans Ultra-Bold"/>
                <a:ea typeface="Open Sans Ultra-Bold"/>
                <a:cs typeface="Open Sans Ultra-Bold"/>
                <a:sym typeface="Open Sans Ultra-Bold"/>
              </a:rPr>
              <a:t>Pazar Hedefi</a:t>
            </a:r>
          </a:p>
        </p:txBody>
      </p:sp>
      <p:grpSp>
        <p:nvGrpSpPr>
          <p:cNvPr name="Group 7" id="7"/>
          <p:cNvGrpSpPr/>
          <p:nvPr/>
        </p:nvGrpSpPr>
        <p:grpSpPr>
          <a:xfrm rot="0">
            <a:off x="1644292" y="8325121"/>
            <a:ext cx="1408314" cy="92379"/>
            <a:chOff x="0" y="0"/>
            <a:chExt cx="370914" cy="24330"/>
          </a:xfrm>
        </p:grpSpPr>
        <p:sp>
          <p:nvSpPr>
            <p:cNvPr name="Freeform 8" id="8"/>
            <p:cNvSpPr/>
            <p:nvPr/>
          </p:nvSpPr>
          <p:spPr>
            <a:xfrm flipH="false" flipV="false" rot="0">
              <a:off x="0" y="0"/>
              <a:ext cx="370914" cy="24330"/>
            </a:xfrm>
            <a:custGeom>
              <a:avLst/>
              <a:gdLst/>
              <a:ahLst/>
              <a:cxnLst/>
              <a:rect r="r" b="b" t="t" l="l"/>
              <a:pathLst>
                <a:path h="24330" w="370914">
                  <a:moveTo>
                    <a:pt x="0" y="0"/>
                  </a:moveTo>
                  <a:lnTo>
                    <a:pt x="370914" y="0"/>
                  </a:lnTo>
                  <a:lnTo>
                    <a:pt x="370914" y="24330"/>
                  </a:lnTo>
                  <a:lnTo>
                    <a:pt x="0" y="24330"/>
                  </a:lnTo>
                  <a:close/>
                </a:path>
              </a:pathLst>
            </a:custGeom>
            <a:solidFill>
              <a:srgbClr val="FB852A"/>
            </a:solidFill>
          </p:spPr>
        </p:sp>
        <p:sp>
          <p:nvSpPr>
            <p:cNvPr name="TextBox 9" id="9"/>
            <p:cNvSpPr txBox="true"/>
            <p:nvPr/>
          </p:nvSpPr>
          <p:spPr>
            <a:xfrm>
              <a:off x="0" y="-47625"/>
              <a:ext cx="370914" cy="71955"/>
            </a:xfrm>
            <a:prstGeom prst="rect">
              <a:avLst/>
            </a:prstGeom>
          </p:spPr>
          <p:txBody>
            <a:bodyPr anchor="ctr" rtlCol="false" tIns="50800" lIns="50800" bIns="50800" rIns="50800"/>
            <a:lstStyle/>
            <a:p>
              <a:pPr algn="ctr">
                <a:lnSpc>
                  <a:spcPts val="3080"/>
                </a:lnSpc>
              </a:pPr>
            </a:p>
          </p:txBody>
        </p:sp>
      </p:gr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4816593" cy="2709333"/>
          </a:xfrm>
        </p:grpSpPr>
        <p:sp>
          <p:nvSpPr>
            <p:cNvPr name="Freeform 3" id="3"/>
            <p:cNvSpPr/>
            <p:nvPr/>
          </p:nvSpPr>
          <p:spPr>
            <a:xfrm flipH="false" flipV="false" rot="0">
              <a:off x="0" y="0"/>
              <a:ext cx="4816592" cy="2709333"/>
            </a:xfrm>
            <a:custGeom>
              <a:avLst/>
              <a:gdLst/>
              <a:ahLst/>
              <a:cxnLst/>
              <a:rect r="r" b="b" t="t" l="l"/>
              <a:pathLst>
                <a:path h="2709333" w="4816592">
                  <a:moveTo>
                    <a:pt x="0" y="0"/>
                  </a:moveTo>
                  <a:lnTo>
                    <a:pt x="4816592" y="0"/>
                  </a:lnTo>
                  <a:lnTo>
                    <a:pt x="4816592" y="2709333"/>
                  </a:lnTo>
                  <a:lnTo>
                    <a:pt x="0" y="2709333"/>
                  </a:lnTo>
                  <a:close/>
                </a:path>
              </a:pathLst>
            </a:custGeom>
            <a:solidFill>
              <a:srgbClr val="863A00"/>
            </a:solidFill>
          </p:spPr>
        </p:sp>
        <p:sp>
          <p:nvSpPr>
            <p:cNvPr name="TextBox 4" id="4"/>
            <p:cNvSpPr txBox="true"/>
            <p:nvPr/>
          </p:nvSpPr>
          <p:spPr>
            <a:xfrm>
              <a:off x="0" y="-47625"/>
              <a:ext cx="4816593" cy="2756958"/>
            </a:xfrm>
            <a:prstGeom prst="rect">
              <a:avLst/>
            </a:prstGeom>
          </p:spPr>
          <p:txBody>
            <a:bodyPr anchor="ctr" rtlCol="false" tIns="50800" lIns="50800" bIns="50800" rIns="50800"/>
            <a:lstStyle/>
            <a:p>
              <a:pPr algn="ctr">
                <a:lnSpc>
                  <a:spcPts val="3080"/>
                </a:lnSpc>
              </a:pPr>
            </a:p>
          </p:txBody>
        </p:sp>
      </p:grpSp>
      <p:sp>
        <p:nvSpPr>
          <p:cNvPr name="AutoShape 5" id="5"/>
          <p:cNvSpPr/>
          <p:nvPr/>
        </p:nvSpPr>
        <p:spPr>
          <a:xfrm>
            <a:off x="8364875" y="0"/>
            <a:ext cx="0" cy="10287000"/>
          </a:xfrm>
          <a:prstGeom prst="line">
            <a:avLst/>
          </a:prstGeom>
          <a:ln cap="flat" w="95250">
            <a:solidFill>
              <a:srgbClr val="FFFFFF"/>
            </a:solidFill>
            <a:prstDash val="solid"/>
            <a:headEnd type="none" len="sm" w="sm"/>
            <a:tailEnd type="none" len="sm" w="sm"/>
          </a:ln>
        </p:spPr>
      </p:sp>
      <p:sp>
        <p:nvSpPr>
          <p:cNvPr name="Freeform 6" id="6"/>
          <p:cNvSpPr/>
          <p:nvPr/>
        </p:nvSpPr>
        <p:spPr>
          <a:xfrm flipH="false" flipV="false" rot="0">
            <a:off x="0" y="0"/>
            <a:ext cx="8364875" cy="10287000"/>
          </a:xfrm>
          <a:custGeom>
            <a:avLst/>
            <a:gdLst/>
            <a:ahLst/>
            <a:cxnLst/>
            <a:rect r="r" b="b" t="t" l="l"/>
            <a:pathLst>
              <a:path h="10287000" w="8364875">
                <a:moveTo>
                  <a:pt x="0" y="0"/>
                </a:moveTo>
                <a:lnTo>
                  <a:pt x="8364875" y="0"/>
                </a:lnTo>
                <a:lnTo>
                  <a:pt x="8364875" y="10287000"/>
                </a:lnTo>
                <a:lnTo>
                  <a:pt x="0" y="10287000"/>
                </a:lnTo>
                <a:lnTo>
                  <a:pt x="0" y="0"/>
                </a:lnTo>
                <a:close/>
              </a:path>
            </a:pathLst>
          </a:custGeom>
          <a:blipFill>
            <a:blip r:embed="rId2"/>
            <a:stretch>
              <a:fillRect l="-42233" t="0" r="-42233" b="0"/>
            </a:stretch>
          </a:blipFill>
        </p:spPr>
      </p:sp>
      <p:sp>
        <p:nvSpPr>
          <p:cNvPr name="TextBox 7" id="7"/>
          <p:cNvSpPr txBox="true"/>
          <p:nvPr/>
        </p:nvSpPr>
        <p:spPr>
          <a:xfrm rot="0">
            <a:off x="10341199" y="2500148"/>
            <a:ext cx="8127505" cy="948690"/>
          </a:xfrm>
          <a:prstGeom prst="rect">
            <a:avLst/>
          </a:prstGeom>
        </p:spPr>
        <p:txBody>
          <a:bodyPr anchor="t" rtlCol="false" tIns="0" lIns="0" bIns="0" rIns="0">
            <a:spAutoFit/>
          </a:bodyPr>
          <a:lstStyle/>
          <a:p>
            <a:pPr algn="l">
              <a:lnSpc>
                <a:spcPts val="7680"/>
              </a:lnSpc>
            </a:pPr>
            <a:r>
              <a:rPr lang="en-US" sz="6000" b="true">
                <a:solidFill>
                  <a:srgbClr val="FFFFFF"/>
                </a:solidFill>
                <a:latin typeface="Open Sans Ultra-Bold"/>
                <a:ea typeface="Open Sans Ultra-Bold"/>
                <a:cs typeface="Open Sans Ultra-Bold"/>
                <a:sym typeface="Open Sans Ultra-Bold"/>
              </a:rPr>
              <a:t>Rekabet</a:t>
            </a:r>
          </a:p>
        </p:txBody>
      </p:sp>
      <p:sp>
        <p:nvSpPr>
          <p:cNvPr name="TextBox 8" id="8"/>
          <p:cNvSpPr txBox="true"/>
          <p:nvPr/>
        </p:nvSpPr>
        <p:spPr>
          <a:xfrm rot="0">
            <a:off x="10341199" y="2058824"/>
            <a:ext cx="5383117" cy="403224"/>
          </a:xfrm>
          <a:prstGeom prst="rect">
            <a:avLst/>
          </a:prstGeom>
        </p:spPr>
        <p:txBody>
          <a:bodyPr anchor="t" rtlCol="false" tIns="0" lIns="0" bIns="0" rIns="0">
            <a:spAutoFit/>
          </a:bodyPr>
          <a:lstStyle/>
          <a:p>
            <a:pPr algn="l">
              <a:lnSpc>
                <a:spcPts val="3200"/>
              </a:lnSpc>
            </a:pPr>
            <a:r>
              <a:rPr lang="en-US" sz="2500" b="true">
                <a:solidFill>
                  <a:srgbClr val="FB852A"/>
                </a:solidFill>
                <a:latin typeface="Open Sans Ultra-Bold"/>
                <a:ea typeface="Open Sans Ultra-Bold"/>
                <a:cs typeface="Open Sans Ultra-Bold"/>
                <a:sym typeface="Open Sans Ultra-Bold"/>
              </a:rPr>
              <a:t>Rakip Firmalar</a:t>
            </a:r>
          </a:p>
        </p:txBody>
      </p:sp>
      <p:sp>
        <p:nvSpPr>
          <p:cNvPr name="TextBox 9" id="9"/>
          <p:cNvSpPr txBox="true"/>
          <p:nvPr/>
        </p:nvSpPr>
        <p:spPr>
          <a:xfrm rot="0">
            <a:off x="10341199" y="3696488"/>
            <a:ext cx="6918101" cy="4287519"/>
          </a:xfrm>
          <a:prstGeom prst="rect">
            <a:avLst/>
          </a:prstGeom>
        </p:spPr>
        <p:txBody>
          <a:bodyPr anchor="t" rtlCol="false" tIns="0" lIns="0" bIns="0" rIns="0">
            <a:spAutoFit/>
          </a:bodyPr>
          <a:lstStyle/>
          <a:p>
            <a:pPr algn="l">
              <a:lnSpc>
                <a:spcPts val="3080"/>
              </a:lnSpc>
            </a:pPr>
            <a:r>
              <a:rPr lang="en-US" sz="2200">
                <a:solidFill>
                  <a:srgbClr val="FFFFFF"/>
                </a:solidFill>
                <a:latin typeface="Lato"/>
                <a:ea typeface="Lato"/>
                <a:cs typeface="Lato"/>
                <a:sym typeface="Lato"/>
              </a:rPr>
              <a:t>Rakipler: TinyMinies, TinyTap, Lingokids, Yuppo vb.</a:t>
            </a:r>
          </a:p>
          <a:p>
            <a:pPr algn="l">
              <a:lnSpc>
                <a:spcPts val="3080"/>
              </a:lnSpc>
            </a:pPr>
            <a:r>
              <a:rPr lang="en-US" sz="2200">
                <a:solidFill>
                  <a:srgbClr val="FFFFFF"/>
                </a:solidFill>
                <a:latin typeface="Lato"/>
                <a:ea typeface="Lato"/>
                <a:cs typeface="Lato"/>
                <a:sym typeface="Lato"/>
              </a:rPr>
              <a:t>Rekabet Üstünlükleri:</a:t>
            </a:r>
          </a:p>
          <a:p>
            <a:pPr algn="l" marL="474986" indent="-237493" lvl="1">
              <a:lnSpc>
                <a:spcPts val="3080"/>
              </a:lnSpc>
              <a:buFont typeface="Arial"/>
              <a:buChar char="•"/>
            </a:pPr>
            <a:r>
              <a:rPr lang="en-US" sz="2200">
                <a:solidFill>
                  <a:srgbClr val="FFFFFF"/>
                </a:solidFill>
                <a:latin typeface="Lato"/>
                <a:ea typeface="Lato"/>
                <a:cs typeface="Lato"/>
                <a:sym typeface="Lato"/>
              </a:rPr>
              <a:t>Yapay zeka destekli kişiselleştirilmiş öğrenme deneyimi.</a:t>
            </a:r>
          </a:p>
          <a:p>
            <a:pPr algn="l" marL="474986" indent="-237493" lvl="1">
              <a:lnSpc>
                <a:spcPts val="3080"/>
              </a:lnSpc>
              <a:buFont typeface="Arial"/>
              <a:buChar char="•"/>
            </a:pPr>
            <a:r>
              <a:rPr lang="en-US" sz="2200">
                <a:solidFill>
                  <a:srgbClr val="FFFFFF"/>
                </a:solidFill>
                <a:latin typeface="Lato"/>
                <a:ea typeface="Lato"/>
                <a:cs typeface="Lato"/>
                <a:sym typeface="Lato"/>
              </a:rPr>
              <a:t>Eğiti</a:t>
            </a:r>
            <a:r>
              <a:rPr lang="en-US" sz="2200">
                <a:solidFill>
                  <a:srgbClr val="FFFFFF"/>
                </a:solidFill>
                <a:latin typeface="Lato"/>
                <a:ea typeface="Lato"/>
                <a:cs typeface="Lato"/>
                <a:sym typeface="Lato"/>
              </a:rPr>
              <a:t>ci videolar, oyunlar ve interakt</a:t>
            </a:r>
            <a:r>
              <a:rPr lang="en-US" sz="2200">
                <a:solidFill>
                  <a:srgbClr val="FFFFFF"/>
                </a:solidFill>
                <a:latin typeface="Lato"/>
                <a:ea typeface="Lato"/>
                <a:cs typeface="Lato"/>
                <a:sym typeface="Lato"/>
              </a:rPr>
              <a:t>if içeriklerin birle</a:t>
            </a:r>
            <a:r>
              <a:rPr lang="en-US" sz="2200">
                <a:solidFill>
                  <a:srgbClr val="FFFFFF"/>
                </a:solidFill>
                <a:latin typeface="Lato"/>
                <a:ea typeface="Lato"/>
                <a:cs typeface="Lato"/>
                <a:sym typeface="Lato"/>
              </a:rPr>
              <a:t>şimi.</a:t>
            </a:r>
          </a:p>
          <a:p>
            <a:pPr algn="l" marL="474986" indent="-237493" lvl="1">
              <a:lnSpc>
                <a:spcPts val="3080"/>
              </a:lnSpc>
              <a:buFont typeface="Arial"/>
              <a:buChar char="•"/>
            </a:pPr>
            <a:r>
              <a:rPr lang="en-US" sz="2200">
                <a:solidFill>
                  <a:srgbClr val="FFFFFF"/>
                </a:solidFill>
                <a:latin typeface="Lato"/>
                <a:ea typeface="Lato"/>
                <a:cs typeface="Lato"/>
                <a:sym typeface="Lato"/>
              </a:rPr>
              <a:t>Workfolio ile ebeveynlerin çocuk gelişimini takip etme imkanı.</a:t>
            </a:r>
          </a:p>
          <a:p>
            <a:pPr algn="l" marL="474986" indent="-237493" lvl="1">
              <a:lnSpc>
                <a:spcPts val="3080"/>
              </a:lnSpc>
              <a:buFont typeface="Arial"/>
              <a:buChar char="•"/>
            </a:pPr>
            <a:r>
              <a:rPr lang="en-US" sz="2200">
                <a:solidFill>
                  <a:srgbClr val="FFFFFF"/>
                </a:solidFill>
                <a:latin typeface="Lato"/>
                <a:ea typeface="Lato"/>
                <a:cs typeface="Lato"/>
                <a:sym typeface="Lato"/>
              </a:rPr>
              <a:t>Güven</a:t>
            </a:r>
            <a:r>
              <a:rPr lang="en-US" sz="2200">
                <a:solidFill>
                  <a:srgbClr val="FFFFFF"/>
                </a:solidFill>
                <a:latin typeface="Lato"/>
                <a:ea typeface="Lato"/>
                <a:cs typeface="Lato"/>
                <a:sym typeface="Lato"/>
              </a:rPr>
              <a:t>li, reklamsız ve pedagojik olarak onaylı içerikler.</a:t>
            </a:r>
          </a:p>
          <a:p>
            <a:pPr algn="l">
              <a:lnSpc>
                <a:spcPts val="3080"/>
              </a:lnSpc>
            </a:pPr>
          </a:p>
        </p:txBody>
      </p:sp>
      <p:grpSp>
        <p:nvGrpSpPr>
          <p:cNvPr name="Group 10" id="10"/>
          <p:cNvGrpSpPr/>
          <p:nvPr/>
        </p:nvGrpSpPr>
        <p:grpSpPr>
          <a:xfrm rot="0">
            <a:off x="10568851" y="7888758"/>
            <a:ext cx="1408314" cy="92379"/>
            <a:chOff x="0" y="0"/>
            <a:chExt cx="370914" cy="24330"/>
          </a:xfrm>
        </p:grpSpPr>
        <p:sp>
          <p:nvSpPr>
            <p:cNvPr name="Freeform 11" id="11"/>
            <p:cNvSpPr/>
            <p:nvPr/>
          </p:nvSpPr>
          <p:spPr>
            <a:xfrm flipH="false" flipV="false" rot="0">
              <a:off x="0" y="0"/>
              <a:ext cx="370914" cy="24330"/>
            </a:xfrm>
            <a:custGeom>
              <a:avLst/>
              <a:gdLst/>
              <a:ahLst/>
              <a:cxnLst/>
              <a:rect r="r" b="b" t="t" l="l"/>
              <a:pathLst>
                <a:path h="24330" w="370914">
                  <a:moveTo>
                    <a:pt x="0" y="0"/>
                  </a:moveTo>
                  <a:lnTo>
                    <a:pt x="370914" y="0"/>
                  </a:lnTo>
                  <a:lnTo>
                    <a:pt x="370914" y="24330"/>
                  </a:lnTo>
                  <a:lnTo>
                    <a:pt x="0" y="24330"/>
                  </a:lnTo>
                  <a:close/>
                </a:path>
              </a:pathLst>
            </a:custGeom>
            <a:solidFill>
              <a:srgbClr val="FB852A"/>
            </a:solidFill>
          </p:spPr>
        </p:sp>
        <p:sp>
          <p:nvSpPr>
            <p:cNvPr name="TextBox 12" id="12"/>
            <p:cNvSpPr txBox="true"/>
            <p:nvPr/>
          </p:nvSpPr>
          <p:spPr>
            <a:xfrm>
              <a:off x="0" y="-47625"/>
              <a:ext cx="370914" cy="71955"/>
            </a:xfrm>
            <a:prstGeom prst="rect">
              <a:avLst/>
            </a:prstGeom>
          </p:spPr>
          <p:txBody>
            <a:bodyPr anchor="ctr" rtlCol="false" tIns="50800" lIns="50800" bIns="50800" rIns="50800"/>
            <a:lstStyle/>
            <a:p>
              <a:pPr algn="ctr">
                <a:lnSpc>
                  <a:spcPts val="3080"/>
                </a:lnSpc>
              </a:pPr>
            </a:p>
          </p:txBody>
        </p:sp>
      </p:gr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4816593" cy="2709333"/>
          </a:xfrm>
        </p:grpSpPr>
        <p:sp>
          <p:nvSpPr>
            <p:cNvPr name="Freeform 3" id="3"/>
            <p:cNvSpPr/>
            <p:nvPr/>
          </p:nvSpPr>
          <p:spPr>
            <a:xfrm flipH="false" flipV="false" rot="0">
              <a:off x="0" y="0"/>
              <a:ext cx="4816592" cy="2709333"/>
            </a:xfrm>
            <a:custGeom>
              <a:avLst/>
              <a:gdLst/>
              <a:ahLst/>
              <a:cxnLst/>
              <a:rect r="r" b="b" t="t" l="l"/>
              <a:pathLst>
                <a:path h="2709333" w="4816592">
                  <a:moveTo>
                    <a:pt x="0" y="0"/>
                  </a:moveTo>
                  <a:lnTo>
                    <a:pt x="4816592" y="0"/>
                  </a:lnTo>
                  <a:lnTo>
                    <a:pt x="4816592" y="2709333"/>
                  </a:lnTo>
                  <a:lnTo>
                    <a:pt x="0" y="2709333"/>
                  </a:lnTo>
                  <a:close/>
                </a:path>
              </a:pathLst>
            </a:custGeom>
            <a:solidFill>
              <a:srgbClr val="863A00"/>
            </a:solidFill>
          </p:spPr>
        </p:sp>
        <p:sp>
          <p:nvSpPr>
            <p:cNvPr name="TextBox 4" id="4"/>
            <p:cNvSpPr txBox="true"/>
            <p:nvPr/>
          </p:nvSpPr>
          <p:spPr>
            <a:xfrm>
              <a:off x="0" y="-47625"/>
              <a:ext cx="4816593" cy="2756958"/>
            </a:xfrm>
            <a:prstGeom prst="rect">
              <a:avLst/>
            </a:prstGeom>
          </p:spPr>
          <p:txBody>
            <a:bodyPr anchor="ctr" rtlCol="false" tIns="50800" lIns="50800" bIns="50800" rIns="50800"/>
            <a:lstStyle/>
            <a:p>
              <a:pPr algn="ctr">
                <a:lnSpc>
                  <a:spcPts val="3080"/>
                </a:lnSpc>
              </a:pPr>
            </a:p>
          </p:txBody>
        </p:sp>
      </p:grpSp>
      <p:sp>
        <p:nvSpPr>
          <p:cNvPr name="AutoShape 5" id="5"/>
          <p:cNvSpPr/>
          <p:nvPr/>
        </p:nvSpPr>
        <p:spPr>
          <a:xfrm>
            <a:off x="8364875" y="0"/>
            <a:ext cx="0" cy="10287000"/>
          </a:xfrm>
          <a:prstGeom prst="line">
            <a:avLst/>
          </a:prstGeom>
          <a:ln cap="flat" w="95250">
            <a:solidFill>
              <a:srgbClr val="FFFFFF"/>
            </a:solidFill>
            <a:prstDash val="solid"/>
            <a:headEnd type="none" len="sm" w="sm"/>
            <a:tailEnd type="none" len="sm" w="sm"/>
          </a:ln>
        </p:spPr>
      </p:sp>
      <p:sp>
        <p:nvSpPr>
          <p:cNvPr name="Freeform 6" id="6"/>
          <p:cNvSpPr/>
          <p:nvPr/>
        </p:nvSpPr>
        <p:spPr>
          <a:xfrm flipH="false" flipV="false" rot="0">
            <a:off x="0" y="0"/>
            <a:ext cx="8364875" cy="10287000"/>
          </a:xfrm>
          <a:custGeom>
            <a:avLst/>
            <a:gdLst/>
            <a:ahLst/>
            <a:cxnLst/>
            <a:rect r="r" b="b" t="t" l="l"/>
            <a:pathLst>
              <a:path h="10287000" w="8364875">
                <a:moveTo>
                  <a:pt x="0" y="0"/>
                </a:moveTo>
                <a:lnTo>
                  <a:pt x="8364875" y="0"/>
                </a:lnTo>
                <a:lnTo>
                  <a:pt x="8364875" y="10287000"/>
                </a:lnTo>
                <a:lnTo>
                  <a:pt x="0" y="10287000"/>
                </a:lnTo>
                <a:lnTo>
                  <a:pt x="0" y="0"/>
                </a:lnTo>
                <a:close/>
              </a:path>
            </a:pathLst>
          </a:custGeom>
          <a:blipFill>
            <a:blip r:embed="rId2"/>
            <a:stretch>
              <a:fillRect l="-42233" t="0" r="-42233" b="0"/>
            </a:stretch>
          </a:blipFill>
        </p:spPr>
      </p:sp>
      <p:sp>
        <p:nvSpPr>
          <p:cNvPr name="TextBox 7" id="7"/>
          <p:cNvSpPr txBox="true"/>
          <p:nvPr/>
        </p:nvSpPr>
        <p:spPr>
          <a:xfrm rot="0">
            <a:off x="10341199" y="2500148"/>
            <a:ext cx="8127505" cy="948690"/>
          </a:xfrm>
          <a:prstGeom prst="rect">
            <a:avLst/>
          </a:prstGeom>
        </p:spPr>
        <p:txBody>
          <a:bodyPr anchor="t" rtlCol="false" tIns="0" lIns="0" bIns="0" rIns="0">
            <a:spAutoFit/>
          </a:bodyPr>
          <a:lstStyle/>
          <a:p>
            <a:pPr algn="l">
              <a:lnSpc>
                <a:spcPts val="7680"/>
              </a:lnSpc>
            </a:pPr>
            <a:r>
              <a:rPr lang="en-US" sz="6000" b="true">
                <a:solidFill>
                  <a:srgbClr val="FFFFFF"/>
                </a:solidFill>
                <a:latin typeface="Open Sans Ultra-Bold"/>
                <a:ea typeface="Open Sans Ultra-Bold"/>
                <a:cs typeface="Open Sans Ultra-Bold"/>
                <a:sym typeface="Open Sans Ultra-Bold"/>
              </a:rPr>
              <a:t>Süreç Planı</a:t>
            </a:r>
          </a:p>
        </p:txBody>
      </p:sp>
      <p:sp>
        <p:nvSpPr>
          <p:cNvPr name="TextBox 8" id="8"/>
          <p:cNvSpPr txBox="true"/>
          <p:nvPr/>
        </p:nvSpPr>
        <p:spPr>
          <a:xfrm rot="0">
            <a:off x="10341199" y="2058824"/>
            <a:ext cx="5383117" cy="403224"/>
          </a:xfrm>
          <a:prstGeom prst="rect">
            <a:avLst/>
          </a:prstGeom>
        </p:spPr>
        <p:txBody>
          <a:bodyPr anchor="t" rtlCol="false" tIns="0" lIns="0" bIns="0" rIns="0">
            <a:spAutoFit/>
          </a:bodyPr>
          <a:lstStyle/>
          <a:p>
            <a:pPr algn="l">
              <a:lnSpc>
                <a:spcPts val="3200"/>
              </a:lnSpc>
            </a:pPr>
            <a:r>
              <a:rPr lang="en-US" sz="2500" b="true">
                <a:solidFill>
                  <a:srgbClr val="FB852A"/>
                </a:solidFill>
                <a:latin typeface="Open Sans Ultra-Bold"/>
                <a:ea typeface="Open Sans Ultra-Bold"/>
                <a:cs typeface="Open Sans Ultra-Bold"/>
                <a:sym typeface="Open Sans Ultra-Bold"/>
              </a:rPr>
              <a:t>Projeyi Hayata Geçirme</a:t>
            </a:r>
          </a:p>
        </p:txBody>
      </p:sp>
      <p:sp>
        <p:nvSpPr>
          <p:cNvPr name="TextBox 9" id="9"/>
          <p:cNvSpPr txBox="true"/>
          <p:nvPr/>
        </p:nvSpPr>
        <p:spPr>
          <a:xfrm rot="0">
            <a:off x="10341199" y="3696488"/>
            <a:ext cx="6918101" cy="2725419"/>
          </a:xfrm>
          <a:prstGeom prst="rect">
            <a:avLst/>
          </a:prstGeom>
        </p:spPr>
        <p:txBody>
          <a:bodyPr anchor="t" rtlCol="false" tIns="0" lIns="0" bIns="0" rIns="0">
            <a:spAutoFit/>
          </a:bodyPr>
          <a:lstStyle/>
          <a:p>
            <a:pPr algn="l" marL="474986" indent="-237493" lvl="1">
              <a:lnSpc>
                <a:spcPts val="3080"/>
              </a:lnSpc>
              <a:buFont typeface="Arial"/>
              <a:buChar char="•"/>
            </a:pPr>
            <a:r>
              <a:rPr lang="en-US" sz="2200">
                <a:solidFill>
                  <a:srgbClr val="FFFFFF"/>
                </a:solidFill>
                <a:latin typeface="Lato"/>
                <a:ea typeface="Lato"/>
                <a:cs typeface="Lato"/>
                <a:sym typeface="Lato"/>
              </a:rPr>
              <a:t>Ürün geliştirme, pazarlama ve operasyonel giderler için yatırım bulunması.</a:t>
            </a:r>
          </a:p>
          <a:p>
            <a:pPr algn="l" marL="474986" indent="-237493" lvl="1">
              <a:lnSpc>
                <a:spcPts val="3080"/>
              </a:lnSpc>
              <a:buFont typeface="Arial"/>
              <a:buChar char="•"/>
            </a:pPr>
            <a:r>
              <a:rPr lang="en-US" sz="2200">
                <a:solidFill>
                  <a:srgbClr val="FFFFFF"/>
                </a:solidFill>
                <a:latin typeface="Lato"/>
                <a:ea typeface="Lato"/>
                <a:cs typeface="Lato"/>
                <a:sym typeface="Lato"/>
              </a:rPr>
              <a:t>MVP geliştirme, testler, ilk pilot projeler.</a:t>
            </a:r>
          </a:p>
          <a:p>
            <a:pPr algn="l" marL="474986" indent="-237493" lvl="1">
              <a:lnSpc>
                <a:spcPts val="3080"/>
              </a:lnSpc>
              <a:buFont typeface="Arial"/>
              <a:buChar char="•"/>
            </a:pPr>
            <a:r>
              <a:rPr lang="en-US" sz="2200">
                <a:solidFill>
                  <a:srgbClr val="FFFFFF"/>
                </a:solidFill>
                <a:latin typeface="Lato"/>
                <a:ea typeface="Lato"/>
                <a:cs typeface="Lato"/>
                <a:sym typeface="Lato"/>
              </a:rPr>
              <a:t>Pazarlama çalışmaları, müşteri edinme faaliyetleri.</a:t>
            </a:r>
          </a:p>
          <a:p>
            <a:pPr algn="l" marL="474986" indent="-237493" lvl="1">
              <a:lnSpc>
                <a:spcPts val="3080"/>
              </a:lnSpc>
              <a:buFont typeface="Arial"/>
              <a:buChar char="•"/>
            </a:pPr>
            <a:r>
              <a:rPr lang="en-US" sz="2200">
                <a:solidFill>
                  <a:srgbClr val="FFFFFF"/>
                </a:solidFill>
                <a:latin typeface="Lato"/>
                <a:ea typeface="Lato"/>
                <a:cs typeface="Lato"/>
                <a:sym typeface="Lato"/>
              </a:rPr>
              <a:t>Küresel pazarlara açılma, yatırım süreçlerinin genişletilmesi.</a:t>
            </a:r>
          </a:p>
          <a:p>
            <a:pPr algn="l">
              <a:lnSpc>
                <a:spcPts val="3080"/>
              </a:lnSpc>
            </a:pPr>
          </a:p>
        </p:txBody>
      </p:sp>
      <p:grpSp>
        <p:nvGrpSpPr>
          <p:cNvPr name="Group 10" id="10"/>
          <p:cNvGrpSpPr/>
          <p:nvPr/>
        </p:nvGrpSpPr>
        <p:grpSpPr>
          <a:xfrm rot="0">
            <a:off x="10469253" y="6717183"/>
            <a:ext cx="1408314" cy="92379"/>
            <a:chOff x="0" y="0"/>
            <a:chExt cx="370914" cy="24330"/>
          </a:xfrm>
        </p:grpSpPr>
        <p:sp>
          <p:nvSpPr>
            <p:cNvPr name="Freeform 11" id="11"/>
            <p:cNvSpPr/>
            <p:nvPr/>
          </p:nvSpPr>
          <p:spPr>
            <a:xfrm flipH="false" flipV="false" rot="0">
              <a:off x="0" y="0"/>
              <a:ext cx="370914" cy="24330"/>
            </a:xfrm>
            <a:custGeom>
              <a:avLst/>
              <a:gdLst/>
              <a:ahLst/>
              <a:cxnLst/>
              <a:rect r="r" b="b" t="t" l="l"/>
              <a:pathLst>
                <a:path h="24330" w="370914">
                  <a:moveTo>
                    <a:pt x="0" y="0"/>
                  </a:moveTo>
                  <a:lnTo>
                    <a:pt x="370914" y="0"/>
                  </a:lnTo>
                  <a:lnTo>
                    <a:pt x="370914" y="24330"/>
                  </a:lnTo>
                  <a:lnTo>
                    <a:pt x="0" y="24330"/>
                  </a:lnTo>
                  <a:close/>
                </a:path>
              </a:pathLst>
            </a:custGeom>
            <a:solidFill>
              <a:srgbClr val="FB852A"/>
            </a:solidFill>
          </p:spPr>
        </p:sp>
        <p:sp>
          <p:nvSpPr>
            <p:cNvPr name="TextBox 12" id="12"/>
            <p:cNvSpPr txBox="true"/>
            <p:nvPr/>
          </p:nvSpPr>
          <p:spPr>
            <a:xfrm>
              <a:off x="0" y="-47625"/>
              <a:ext cx="370914" cy="71955"/>
            </a:xfrm>
            <a:prstGeom prst="rect">
              <a:avLst/>
            </a:prstGeom>
          </p:spPr>
          <p:txBody>
            <a:bodyPr anchor="ctr" rtlCol="false" tIns="50800" lIns="50800" bIns="50800" rIns="50800"/>
            <a:lstStyle/>
            <a:p>
              <a:pPr algn="ctr">
                <a:lnSpc>
                  <a:spcPts val="3080"/>
                </a:lnSpc>
              </a:pPr>
            </a:p>
          </p:txBody>
        </p:sp>
      </p:gr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037" r="0" b="-9037"/>
            </a:stretch>
          </a:blipFill>
        </p:spPr>
      </p:sp>
      <p:sp>
        <p:nvSpPr>
          <p:cNvPr name="TextBox 3" id="3"/>
          <p:cNvSpPr txBox="true"/>
          <p:nvPr/>
        </p:nvSpPr>
        <p:spPr>
          <a:xfrm rot="0">
            <a:off x="4339209" y="3541805"/>
            <a:ext cx="9831634" cy="1874808"/>
          </a:xfrm>
          <a:prstGeom prst="rect">
            <a:avLst/>
          </a:prstGeom>
        </p:spPr>
        <p:txBody>
          <a:bodyPr anchor="t" rtlCol="false" tIns="0" lIns="0" bIns="0" rIns="0">
            <a:spAutoFit/>
          </a:bodyPr>
          <a:lstStyle/>
          <a:p>
            <a:pPr algn="l">
              <a:lnSpc>
                <a:spcPts val="15314"/>
              </a:lnSpc>
            </a:pPr>
            <a:r>
              <a:rPr lang="en-US" sz="10938" b="true">
                <a:solidFill>
                  <a:srgbClr val="FFFFFF"/>
                </a:solidFill>
                <a:latin typeface="Open Sans Ultra-Bold"/>
                <a:ea typeface="Open Sans Ultra-Bold"/>
                <a:cs typeface="Open Sans Ultra-Bold"/>
                <a:sym typeface="Open Sans Ultra-Bold"/>
              </a:rPr>
              <a:t>TEŞEKKÜRLER</a:t>
            </a:r>
          </a:p>
        </p:txBody>
      </p:sp>
      <p:sp>
        <p:nvSpPr>
          <p:cNvPr name="TextBox 4" id="4"/>
          <p:cNvSpPr txBox="true"/>
          <p:nvPr/>
        </p:nvSpPr>
        <p:spPr>
          <a:xfrm rot="0">
            <a:off x="5224016" y="5549777"/>
            <a:ext cx="7839969" cy="1481455"/>
          </a:xfrm>
          <a:prstGeom prst="rect">
            <a:avLst/>
          </a:prstGeom>
        </p:spPr>
        <p:txBody>
          <a:bodyPr anchor="t" rtlCol="false" tIns="0" lIns="0" bIns="0" rIns="0">
            <a:spAutoFit/>
          </a:bodyPr>
          <a:lstStyle/>
          <a:p>
            <a:pPr algn="ctr">
              <a:lnSpc>
                <a:spcPts val="3920"/>
              </a:lnSpc>
            </a:pPr>
            <a:r>
              <a:rPr lang="en-US" sz="2800">
                <a:solidFill>
                  <a:srgbClr val="FFFFFF"/>
                </a:solidFill>
                <a:latin typeface="Lato"/>
                <a:ea typeface="Lato"/>
                <a:cs typeface="Lato"/>
                <a:sym typeface="Lato"/>
              </a:rPr>
              <a:t>İletişim Bilgilerimiz</a:t>
            </a:r>
          </a:p>
          <a:p>
            <a:pPr algn="ctr">
              <a:lnSpc>
                <a:spcPts val="3920"/>
              </a:lnSpc>
            </a:pPr>
            <a:r>
              <a:rPr lang="en-US" sz="2800">
                <a:solidFill>
                  <a:srgbClr val="FFFFFF"/>
                </a:solidFill>
                <a:latin typeface="Lato"/>
                <a:ea typeface="Lato"/>
                <a:cs typeface="Lato"/>
                <a:sym typeface="Lato"/>
              </a:rPr>
              <a:t>iletisim@exnoremo.com</a:t>
            </a:r>
          </a:p>
          <a:p>
            <a:pPr algn="ctr">
              <a:lnSpc>
                <a:spcPts val="3920"/>
              </a:lnSpc>
            </a:pPr>
            <a:r>
              <a:rPr lang="en-US" sz="2800">
                <a:solidFill>
                  <a:srgbClr val="FFFFFF"/>
                </a:solidFill>
                <a:latin typeface="Lato"/>
                <a:ea typeface="Lato"/>
                <a:cs typeface="Lato"/>
                <a:sym typeface="Lato"/>
              </a:rPr>
              <a:t>+90 850 302 89 21</a:t>
            </a:r>
          </a:p>
        </p:txBody>
      </p:sp>
      <p:sp>
        <p:nvSpPr>
          <p:cNvPr name="AutoShape 5" id="5"/>
          <p:cNvSpPr/>
          <p:nvPr/>
        </p:nvSpPr>
        <p:spPr>
          <a:xfrm>
            <a:off x="8440677" y="7487810"/>
            <a:ext cx="1406645" cy="24653"/>
          </a:xfrm>
          <a:prstGeom prst="line">
            <a:avLst/>
          </a:prstGeom>
          <a:ln cap="flat" w="95250">
            <a:solidFill>
              <a:srgbClr val="FB852A"/>
            </a:solidFill>
            <a:prstDash val="solid"/>
            <a:headEnd type="none" len="sm" w="sm"/>
            <a:tailEnd type="none" len="sm" w="sm"/>
          </a:ln>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863A00"/>
        </a:solidFill>
      </p:bgPr>
    </p:bg>
    <p:spTree>
      <p:nvGrpSpPr>
        <p:cNvPr id="1" name=""/>
        <p:cNvGrpSpPr/>
        <p:nvPr/>
      </p:nvGrpSpPr>
      <p:grpSpPr>
        <a:xfrm>
          <a:off x="0" y="0"/>
          <a:ext cx="0" cy="0"/>
          <a:chOff x="0" y="0"/>
          <a:chExt cx="0" cy="0"/>
        </a:xfrm>
      </p:grpSpPr>
      <p:sp>
        <p:nvSpPr>
          <p:cNvPr name="AutoShape 2" id="2"/>
          <p:cNvSpPr/>
          <p:nvPr/>
        </p:nvSpPr>
        <p:spPr>
          <a:xfrm rot="5400000">
            <a:off x="4751050" y="5095875"/>
            <a:ext cx="10287000" cy="0"/>
          </a:xfrm>
          <a:prstGeom prst="line">
            <a:avLst/>
          </a:prstGeom>
          <a:ln cap="flat" w="95250">
            <a:solidFill>
              <a:srgbClr val="FFFFFF"/>
            </a:solidFill>
            <a:prstDash val="solid"/>
            <a:headEnd type="none" len="sm" w="sm"/>
            <a:tailEnd type="none" len="sm" w="sm"/>
          </a:ln>
        </p:spPr>
      </p:sp>
      <p:sp>
        <p:nvSpPr>
          <p:cNvPr name="Freeform 3" id="3"/>
          <p:cNvSpPr/>
          <p:nvPr/>
        </p:nvSpPr>
        <p:spPr>
          <a:xfrm flipH="false" flipV="false" rot="0">
            <a:off x="9923125" y="0"/>
            <a:ext cx="8364875" cy="10287000"/>
          </a:xfrm>
          <a:custGeom>
            <a:avLst/>
            <a:gdLst/>
            <a:ahLst/>
            <a:cxnLst/>
            <a:rect r="r" b="b" t="t" l="l"/>
            <a:pathLst>
              <a:path h="10287000" w="8364875">
                <a:moveTo>
                  <a:pt x="0" y="0"/>
                </a:moveTo>
                <a:lnTo>
                  <a:pt x="8364875" y="0"/>
                </a:lnTo>
                <a:lnTo>
                  <a:pt x="8364875" y="10287000"/>
                </a:lnTo>
                <a:lnTo>
                  <a:pt x="0" y="10287000"/>
                </a:lnTo>
                <a:lnTo>
                  <a:pt x="0" y="0"/>
                </a:lnTo>
                <a:close/>
              </a:path>
            </a:pathLst>
          </a:custGeom>
          <a:blipFill>
            <a:blip r:embed="rId2"/>
            <a:stretch>
              <a:fillRect l="-42233" t="0" r="-42233" b="0"/>
            </a:stretch>
          </a:blipFill>
        </p:spPr>
      </p:sp>
      <p:sp>
        <p:nvSpPr>
          <p:cNvPr name="TextBox 4" id="4"/>
          <p:cNvSpPr txBox="true"/>
          <p:nvPr/>
        </p:nvSpPr>
        <p:spPr>
          <a:xfrm rot="0">
            <a:off x="1530465" y="2012075"/>
            <a:ext cx="5383117" cy="403224"/>
          </a:xfrm>
          <a:prstGeom prst="rect">
            <a:avLst/>
          </a:prstGeom>
        </p:spPr>
        <p:txBody>
          <a:bodyPr anchor="t" rtlCol="false" tIns="0" lIns="0" bIns="0" rIns="0">
            <a:spAutoFit/>
          </a:bodyPr>
          <a:lstStyle/>
          <a:p>
            <a:pPr algn="l">
              <a:lnSpc>
                <a:spcPts val="3200"/>
              </a:lnSpc>
            </a:pPr>
            <a:r>
              <a:rPr lang="en-US" sz="2500" b="true">
                <a:solidFill>
                  <a:srgbClr val="FB852A"/>
                </a:solidFill>
                <a:latin typeface="Open Sans Ultra-Bold"/>
                <a:ea typeface="Open Sans Ultra-Bold"/>
                <a:cs typeface="Open Sans Ultra-Bold"/>
                <a:sym typeface="Open Sans Ultra-Bold"/>
              </a:rPr>
              <a:t>İş Fikri</a:t>
            </a:r>
          </a:p>
        </p:txBody>
      </p:sp>
      <p:sp>
        <p:nvSpPr>
          <p:cNvPr name="TextBox 5" id="5"/>
          <p:cNvSpPr txBox="true"/>
          <p:nvPr/>
        </p:nvSpPr>
        <p:spPr>
          <a:xfrm rot="0">
            <a:off x="1530465" y="3973589"/>
            <a:ext cx="6918101" cy="2725419"/>
          </a:xfrm>
          <a:prstGeom prst="rect">
            <a:avLst/>
          </a:prstGeom>
        </p:spPr>
        <p:txBody>
          <a:bodyPr anchor="t" rtlCol="false" tIns="0" lIns="0" bIns="0" rIns="0">
            <a:spAutoFit/>
          </a:bodyPr>
          <a:lstStyle/>
          <a:p>
            <a:pPr algn="l">
              <a:lnSpc>
                <a:spcPts val="3080"/>
              </a:lnSpc>
            </a:pPr>
            <a:r>
              <a:rPr lang="en-US" sz="2200">
                <a:solidFill>
                  <a:srgbClr val="FFFFFF"/>
                </a:solidFill>
                <a:latin typeface="Lato"/>
                <a:ea typeface="Lato"/>
                <a:cs typeface="Lato"/>
                <a:sym typeface="Lato"/>
              </a:rPr>
              <a:t>CrafaNet, 2-6 yaş arası çocuklara eğitici ve eğlenceli içerikler sunan yapay zeka destekli bir dijital eğitim platformudur. Eğitici videolar, interaktif oyunlar ve yapay zeka asistanı Tutoo ile çocukların öğrenme süreçlerini desteklerken, ebeveynlere de çocuklarının gelişimini takip etme imkanı sunar.</a:t>
            </a:r>
          </a:p>
          <a:p>
            <a:pPr algn="l">
              <a:lnSpc>
                <a:spcPts val="3080"/>
              </a:lnSpc>
            </a:pPr>
          </a:p>
        </p:txBody>
      </p:sp>
      <p:sp>
        <p:nvSpPr>
          <p:cNvPr name="TextBox 6" id="6"/>
          <p:cNvSpPr txBox="true"/>
          <p:nvPr/>
        </p:nvSpPr>
        <p:spPr>
          <a:xfrm rot="0">
            <a:off x="1530465" y="2553115"/>
            <a:ext cx="6096968" cy="948690"/>
          </a:xfrm>
          <a:prstGeom prst="rect">
            <a:avLst/>
          </a:prstGeom>
        </p:spPr>
        <p:txBody>
          <a:bodyPr anchor="t" rtlCol="false" tIns="0" lIns="0" bIns="0" rIns="0">
            <a:spAutoFit/>
          </a:bodyPr>
          <a:lstStyle/>
          <a:p>
            <a:pPr algn="l">
              <a:lnSpc>
                <a:spcPts val="7680"/>
              </a:lnSpc>
            </a:pPr>
            <a:r>
              <a:rPr lang="en-US" sz="6000" b="true">
                <a:solidFill>
                  <a:srgbClr val="FFFFFF"/>
                </a:solidFill>
                <a:latin typeface="Open Sans Ultra-Bold"/>
                <a:ea typeface="Open Sans Ultra-Bold"/>
                <a:cs typeface="Open Sans Ultra-Bold"/>
                <a:sym typeface="Open Sans Ultra-Bold"/>
              </a:rPr>
              <a:t>CRAFANET</a:t>
            </a:r>
          </a:p>
        </p:txBody>
      </p:sp>
      <p:grpSp>
        <p:nvGrpSpPr>
          <p:cNvPr name="Group 7" id="7"/>
          <p:cNvGrpSpPr/>
          <p:nvPr/>
        </p:nvGrpSpPr>
        <p:grpSpPr>
          <a:xfrm rot="0">
            <a:off x="1530465" y="7043343"/>
            <a:ext cx="1408314" cy="92379"/>
            <a:chOff x="0" y="0"/>
            <a:chExt cx="370914" cy="24330"/>
          </a:xfrm>
        </p:grpSpPr>
        <p:sp>
          <p:nvSpPr>
            <p:cNvPr name="Freeform 8" id="8"/>
            <p:cNvSpPr/>
            <p:nvPr/>
          </p:nvSpPr>
          <p:spPr>
            <a:xfrm flipH="false" flipV="false" rot="0">
              <a:off x="0" y="0"/>
              <a:ext cx="370914" cy="24330"/>
            </a:xfrm>
            <a:custGeom>
              <a:avLst/>
              <a:gdLst/>
              <a:ahLst/>
              <a:cxnLst/>
              <a:rect r="r" b="b" t="t" l="l"/>
              <a:pathLst>
                <a:path h="24330" w="370914">
                  <a:moveTo>
                    <a:pt x="0" y="0"/>
                  </a:moveTo>
                  <a:lnTo>
                    <a:pt x="370914" y="0"/>
                  </a:lnTo>
                  <a:lnTo>
                    <a:pt x="370914" y="24330"/>
                  </a:lnTo>
                  <a:lnTo>
                    <a:pt x="0" y="24330"/>
                  </a:lnTo>
                  <a:close/>
                </a:path>
              </a:pathLst>
            </a:custGeom>
            <a:solidFill>
              <a:srgbClr val="FB852A"/>
            </a:solidFill>
          </p:spPr>
        </p:sp>
        <p:sp>
          <p:nvSpPr>
            <p:cNvPr name="TextBox 9" id="9"/>
            <p:cNvSpPr txBox="true"/>
            <p:nvPr/>
          </p:nvSpPr>
          <p:spPr>
            <a:xfrm>
              <a:off x="0" y="-47625"/>
              <a:ext cx="370914" cy="71955"/>
            </a:xfrm>
            <a:prstGeom prst="rect">
              <a:avLst/>
            </a:prstGeom>
          </p:spPr>
          <p:txBody>
            <a:bodyPr anchor="ctr" rtlCol="false" tIns="50800" lIns="50800" bIns="50800" rIns="50800"/>
            <a:lstStyle/>
            <a:p>
              <a:pPr algn="ctr">
                <a:lnSpc>
                  <a:spcPts val="3080"/>
                </a:lnSpc>
              </a:pPr>
            </a:p>
          </p:txBody>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863A00"/>
        </a:solidFill>
      </p:bgPr>
    </p:bg>
    <p:spTree>
      <p:nvGrpSpPr>
        <p:cNvPr id="1" name=""/>
        <p:cNvGrpSpPr/>
        <p:nvPr/>
      </p:nvGrpSpPr>
      <p:grpSpPr>
        <a:xfrm>
          <a:off x="0" y="0"/>
          <a:ext cx="0" cy="0"/>
          <a:chOff x="0" y="0"/>
          <a:chExt cx="0" cy="0"/>
        </a:xfrm>
      </p:grpSpPr>
      <p:grpSp>
        <p:nvGrpSpPr>
          <p:cNvPr name="Group 2" id="2"/>
          <p:cNvGrpSpPr/>
          <p:nvPr/>
        </p:nvGrpSpPr>
        <p:grpSpPr>
          <a:xfrm rot="0">
            <a:off x="9525" y="-156630"/>
            <a:ext cx="18288000" cy="10287000"/>
            <a:chOff x="0" y="0"/>
            <a:chExt cx="4816593" cy="2709333"/>
          </a:xfrm>
        </p:grpSpPr>
        <p:sp>
          <p:nvSpPr>
            <p:cNvPr name="Freeform 3" id="3"/>
            <p:cNvSpPr/>
            <p:nvPr/>
          </p:nvSpPr>
          <p:spPr>
            <a:xfrm flipH="false" flipV="false" rot="0">
              <a:off x="0" y="0"/>
              <a:ext cx="4816592" cy="2709333"/>
            </a:xfrm>
            <a:custGeom>
              <a:avLst/>
              <a:gdLst/>
              <a:ahLst/>
              <a:cxnLst/>
              <a:rect r="r" b="b" t="t" l="l"/>
              <a:pathLst>
                <a:path h="2709333" w="4816592">
                  <a:moveTo>
                    <a:pt x="0" y="0"/>
                  </a:moveTo>
                  <a:lnTo>
                    <a:pt x="4816592" y="0"/>
                  </a:lnTo>
                  <a:lnTo>
                    <a:pt x="4816592" y="2709333"/>
                  </a:lnTo>
                  <a:lnTo>
                    <a:pt x="0" y="2709333"/>
                  </a:lnTo>
                  <a:close/>
                </a:path>
              </a:pathLst>
            </a:custGeom>
            <a:solidFill>
              <a:srgbClr val="863A00"/>
            </a:solidFill>
          </p:spPr>
        </p:sp>
        <p:sp>
          <p:nvSpPr>
            <p:cNvPr name="TextBox 4" id="4"/>
            <p:cNvSpPr txBox="true"/>
            <p:nvPr/>
          </p:nvSpPr>
          <p:spPr>
            <a:xfrm>
              <a:off x="0" y="-47625"/>
              <a:ext cx="4816593" cy="2756958"/>
            </a:xfrm>
            <a:prstGeom prst="rect">
              <a:avLst/>
            </a:prstGeom>
          </p:spPr>
          <p:txBody>
            <a:bodyPr anchor="ctr" rtlCol="false" tIns="50800" lIns="50800" bIns="50800" rIns="50800"/>
            <a:lstStyle/>
            <a:p>
              <a:pPr algn="ctr">
                <a:lnSpc>
                  <a:spcPts val="3080"/>
                </a:lnSpc>
              </a:pPr>
            </a:p>
            <a:p>
              <a:pPr algn="ctr">
                <a:lnSpc>
                  <a:spcPts val="3080"/>
                </a:lnSpc>
              </a:pPr>
            </a:p>
          </p:txBody>
        </p:sp>
      </p:grpSp>
      <p:sp>
        <p:nvSpPr>
          <p:cNvPr name="AutoShape 5" id="5"/>
          <p:cNvSpPr/>
          <p:nvPr/>
        </p:nvSpPr>
        <p:spPr>
          <a:xfrm>
            <a:off x="8364875" y="0"/>
            <a:ext cx="0" cy="10287000"/>
          </a:xfrm>
          <a:prstGeom prst="line">
            <a:avLst/>
          </a:prstGeom>
          <a:ln cap="flat" w="95250">
            <a:solidFill>
              <a:srgbClr val="FFFFFF"/>
            </a:solidFill>
            <a:prstDash val="solid"/>
            <a:headEnd type="none" len="sm" w="sm"/>
            <a:tailEnd type="none" len="sm" w="sm"/>
          </a:ln>
        </p:spPr>
      </p:sp>
      <p:sp>
        <p:nvSpPr>
          <p:cNvPr name="Freeform 6" id="6"/>
          <p:cNvSpPr/>
          <p:nvPr/>
        </p:nvSpPr>
        <p:spPr>
          <a:xfrm flipH="false" flipV="false" rot="0">
            <a:off x="0" y="0"/>
            <a:ext cx="8364875" cy="10287000"/>
          </a:xfrm>
          <a:custGeom>
            <a:avLst/>
            <a:gdLst/>
            <a:ahLst/>
            <a:cxnLst/>
            <a:rect r="r" b="b" t="t" l="l"/>
            <a:pathLst>
              <a:path h="10287000" w="8364875">
                <a:moveTo>
                  <a:pt x="0" y="0"/>
                </a:moveTo>
                <a:lnTo>
                  <a:pt x="8364875" y="0"/>
                </a:lnTo>
                <a:lnTo>
                  <a:pt x="8364875" y="10287000"/>
                </a:lnTo>
                <a:lnTo>
                  <a:pt x="0" y="10287000"/>
                </a:lnTo>
                <a:lnTo>
                  <a:pt x="0" y="0"/>
                </a:lnTo>
                <a:close/>
              </a:path>
            </a:pathLst>
          </a:custGeom>
          <a:blipFill>
            <a:blip r:embed="rId2"/>
            <a:stretch>
              <a:fillRect l="-42233" t="0" r="-42233" b="0"/>
            </a:stretch>
          </a:blipFill>
        </p:spPr>
      </p:sp>
      <p:sp>
        <p:nvSpPr>
          <p:cNvPr name="TextBox 7" id="7"/>
          <p:cNvSpPr txBox="true"/>
          <p:nvPr/>
        </p:nvSpPr>
        <p:spPr>
          <a:xfrm rot="0">
            <a:off x="10341199" y="2500148"/>
            <a:ext cx="7145754" cy="948690"/>
          </a:xfrm>
          <a:prstGeom prst="rect">
            <a:avLst/>
          </a:prstGeom>
        </p:spPr>
        <p:txBody>
          <a:bodyPr anchor="t" rtlCol="false" tIns="0" lIns="0" bIns="0" rIns="0">
            <a:spAutoFit/>
          </a:bodyPr>
          <a:lstStyle/>
          <a:p>
            <a:pPr algn="l">
              <a:lnSpc>
                <a:spcPts val="7680"/>
              </a:lnSpc>
            </a:pPr>
            <a:r>
              <a:rPr lang="en-US" sz="6000" b="true">
                <a:solidFill>
                  <a:srgbClr val="FFFFFF"/>
                </a:solidFill>
                <a:latin typeface="Open Sans Ultra-Bold"/>
                <a:ea typeface="Open Sans Ultra-Bold"/>
                <a:cs typeface="Open Sans Ultra-Bold"/>
                <a:sym typeface="Open Sans Ultra-Bold"/>
              </a:rPr>
              <a:t>Çözümler</a:t>
            </a:r>
          </a:p>
        </p:txBody>
      </p:sp>
      <p:sp>
        <p:nvSpPr>
          <p:cNvPr name="TextBox 8" id="8"/>
          <p:cNvSpPr txBox="true"/>
          <p:nvPr/>
        </p:nvSpPr>
        <p:spPr>
          <a:xfrm rot="0">
            <a:off x="10341199" y="2058824"/>
            <a:ext cx="5383117" cy="403224"/>
          </a:xfrm>
          <a:prstGeom prst="rect">
            <a:avLst/>
          </a:prstGeom>
        </p:spPr>
        <p:txBody>
          <a:bodyPr anchor="t" rtlCol="false" tIns="0" lIns="0" bIns="0" rIns="0">
            <a:spAutoFit/>
          </a:bodyPr>
          <a:lstStyle/>
          <a:p>
            <a:pPr algn="l">
              <a:lnSpc>
                <a:spcPts val="3200"/>
              </a:lnSpc>
            </a:pPr>
            <a:r>
              <a:rPr lang="en-US" sz="2500" b="true">
                <a:solidFill>
                  <a:srgbClr val="FB852A"/>
                </a:solidFill>
                <a:latin typeface="Open Sans Ultra-Bold"/>
                <a:ea typeface="Open Sans Ultra-Bold"/>
                <a:cs typeface="Open Sans Ultra-Bold"/>
                <a:sym typeface="Open Sans Ultra-Bold"/>
              </a:rPr>
              <a:t>Eğitim Problemlerine Çözümleri</a:t>
            </a:r>
          </a:p>
        </p:txBody>
      </p:sp>
      <p:sp>
        <p:nvSpPr>
          <p:cNvPr name="TextBox 9" id="9"/>
          <p:cNvSpPr txBox="true"/>
          <p:nvPr/>
        </p:nvSpPr>
        <p:spPr>
          <a:xfrm rot="0">
            <a:off x="10341199" y="3739528"/>
            <a:ext cx="6918101" cy="2725419"/>
          </a:xfrm>
          <a:prstGeom prst="rect">
            <a:avLst/>
          </a:prstGeom>
        </p:spPr>
        <p:txBody>
          <a:bodyPr anchor="t" rtlCol="false" tIns="0" lIns="0" bIns="0" rIns="0">
            <a:spAutoFit/>
          </a:bodyPr>
          <a:lstStyle/>
          <a:p>
            <a:pPr algn="l" marL="474986" indent="-237493" lvl="1">
              <a:lnSpc>
                <a:spcPts val="3080"/>
              </a:lnSpc>
              <a:buFont typeface="Arial"/>
              <a:buChar char="•"/>
            </a:pPr>
            <a:r>
              <a:rPr lang="en-US" sz="2200">
                <a:solidFill>
                  <a:srgbClr val="FFFFFF"/>
                </a:solidFill>
                <a:latin typeface="Lato"/>
                <a:ea typeface="Lato"/>
                <a:cs typeface="Lato"/>
                <a:sym typeface="Lato"/>
              </a:rPr>
              <a:t> Çocukların bilinçsiz ekran kullanımını ve zararlı içeriklere maruz kalma riskini azaltır.</a:t>
            </a:r>
          </a:p>
          <a:p>
            <a:pPr algn="l" marL="474986" indent="-237493" lvl="1">
              <a:lnSpc>
                <a:spcPts val="3080"/>
              </a:lnSpc>
              <a:buFont typeface="Arial"/>
              <a:buChar char="•"/>
            </a:pPr>
            <a:r>
              <a:rPr lang="en-US" sz="2200">
                <a:solidFill>
                  <a:srgbClr val="FFFFFF"/>
                </a:solidFill>
                <a:latin typeface="Lato"/>
                <a:ea typeface="Lato"/>
                <a:cs typeface="Lato"/>
                <a:sym typeface="Lato"/>
              </a:rPr>
              <a:t>Kişiselleştirilmiş eğitim imkanı sunar.</a:t>
            </a:r>
          </a:p>
          <a:p>
            <a:pPr algn="l" marL="474986" indent="-237493" lvl="1">
              <a:lnSpc>
                <a:spcPts val="3080"/>
              </a:lnSpc>
              <a:buFont typeface="Arial"/>
              <a:buChar char="•"/>
            </a:pPr>
            <a:r>
              <a:rPr lang="en-US" sz="2200">
                <a:solidFill>
                  <a:srgbClr val="FFFFFF"/>
                </a:solidFill>
                <a:latin typeface="Lato"/>
                <a:ea typeface="Lato"/>
                <a:cs typeface="Lato"/>
                <a:sym typeface="Lato"/>
              </a:rPr>
              <a:t>Yapay zekanın ebeveynlerin yerine çocuklarını takip edip ebeveynlere rapor sunmasını sağlar.</a:t>
            </a:r>
          </a:p>
          <a:p>
            <a:pPr algn="l" marL="474986" indent="-237493" lvl="1">
              <a:lnSpc>
                <a:spcPts val="3080"/>
              </a:lnSpc>
              <a:buFont typeface="Arial"/>
              <a:buChar char="•"/>
            </a:pPr>
            <a:r>
              <a:rPr lang="en-US" sz="2200">
                <a:solidFill>
                  <a:srgbClr val="FFFFFF"/>
                </a:solidFill>
                <a:latin typeface="Lato"/>
                <a:ea typeface="Lato"/>
                <a:cs typeface="Lato"/>
                <a:sym typeface="Lato"/>
              </a:rPr>
              <a:t>Yapay zeka destekli ve etkileşimli öğrenme içeriklerinin sayısını artmasına katkıda bulunur.</a:t>
            </a:r>
          </a:p>
        </p:txBody>
      </p:sp>
      <p:grpSp>
        <p:nvGrpSpPr>
          <p:cNvPr name="Group 10" id="10"/>
          <p:cNvGrpSpPr/>
          <p:nvPr/>
        </p:nvGrpSpPr>
        <p:grpSpPr>
          <a:xfrm rot="0">
            <a:off x="10341199" y="6917406"/>
            <a:ext cx="1408314" cy="92379"/>
            <a:chOff x="0" y="0"/>
            <a:chExt cx="370914" cy="24330"/>
          </a:xfrm>
        </p:grpSpPr>
        <p:sp>
          <p:nvSpPr>
            <p:cNvPr name="Freeform 11" id="11"/>
            <p:cNvSpPr/>
            <p:nvPr/>
          </p:nvSpPr>
          <p:spPr>
            <a:xfrm flipH="false" flipV="false" rot="0">
              <a:off x="0" y="0"/>
              <a:ext cx="370914" cy="24330"/>
            </a:xfrm>
            <a:custGeom>
              <a:avLst/>
              <a:gdLst/>
              <a:ahLst/>
              <a:cxnLst/>
              <a:rect r="r" b="b" t="t" l="l"/>
              <a:pathLst>
                <a:path h="24330" w="370914">
                  <a:moveTo>
                    <a:pt x="0" y="0"/>
                  </a:moveTo>
                  <a:lnTo>
                    <a:pt x="370914" y="0"/>
                  </a:lnTo>
                  <a:lnTo>
                    <a:pt x="370914" y="24330"/>
                  </a:lnTo>
                  <a:lnTo>
                    <a:pt x="0" y="24330"/>
                  </a:lnTo>
                  <a:close/>
                </a:path>
              </a:pathLst>
            </a:custGeom>
            <a:solidFill>
              <a:srgbClr val="FB852A"/>
            </a:solidFill>
          </p:spPr>
        </p:sp>
        <p:sp>
          <p:nvSpPr>
            <p:cNvPr name="TextBox 12" id="12"/>
            <p:cNvSpPr txBox="true"/>
            <p:nvPr/>
          </p:nvSpPr>
          <p:spPr>
            <a:xfrm>
              <a:off x="0" y="-47625"/>
              <a:ext cx="370914" cy="71955"/>
            </a:xfrm>
            <a:prstGeom prst="rect">
              <a:avLst/>
            </a:prstGeom>
          </p:spPr>
          <p:txBody>
            <a:bodyPr anchor="ctr" rtlCol="false" tIns="50800" lIns="50800" bIns="50800" rIns="50800"/>
            <a:lstStyle/>
            <a:p>
              <a:pPr algn="ctr">
                <a:lnSpc>
                  <a:spcPts val="3080"/>
                </a:lnSpc>
              </a:pPr>
            </a:p>
          </p:txBody>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863A00"/>
        </a:solidFill>
      </p:bgPr>
    </p:bg>
    <p:spTree>
      <p:nvGrpSpPr>
        <p:cNvPr id="1" name=""/>
        <p:cNvGrpSpPr/>
        <p:nvPr/>
      </p:nvGrpSpPr>
      <p:grpSpPr>
        <a:xfrm>
          <a:off x="0" y="0"/>
          <a:ext cx="0" cy="0"/>
          <a:chOff x="0" y="0"/>
          <a:chExt cx="0" cy="0"/>
        </a:xfrm>
      </p:grpSpPr>
      <p:sp>
        <p:nvSpPr>
          <p:cNvPr name="AutoShape 2" id="2"/>
          <p:cNvSpPr/>
          <p:nvPr/>
        </p:nvSpPr>
        <p:spPr>
          <a:xfrm rot="5400000">
            <a:off x="4751050" y="5095875"/>
            <a:ext cx="10287000" cy="0"/>
          </a:xfrm>
          <a:prstGeom prst="line">
            <a:avLst/>
          </a:prstGeom>
          <a:ln cap="flat" w="95250">
            <a:solidFill>
              <a:srgbClr val="FFFFFF"/>
            </a:solidFill>
            <a:prstDash val="solid"/>
            <a:headEnd type="none" len="sm" w="sm"/>
            <a:tailEnd type="none" len="sm" w="sm"/>
          </a:ln>
        </p:spPr>
      </p:sp>
      <p:sp>
        <p:nvSpPr>
          <p:cNvPr name="Freeform 3" id="3"/>
          <p:cNvSpPr/>
          <p:nvPr/>
        </p:nvSpPr>
        <p:spPr>
          <a:xfrm flipH="false" flipV="false" rot="0">
            <a:off x="9923125" y="0"/>
            <a:ext cx="8364875" cy="10287000"/>
          </a:xfrm>
          <a:custGeom>
            <a:avLst/>
            <a:gdLst/>
            <a:ahLst/>
            <a:cxnLst/>
            <a:rect r="r" b="b" t="t" l="l"/>
            <a:pathLst>
              <a:path h="10287000" w="8364875">
                <a:moveTo>
                  <a:pt x="0" y="0"/>
                </a:moveTo>
                <a:lnTo>
                  <a:pt x="8364875" y="0"/>
                </a:lnTo>
                <a:lnTo>
                  <a:pt x="8364875" y="10287000"/>
                </a:lnTo>
                <a:lnTo>
                  <a:pt x="0" y="10287000"/>
                </a:lnTo>
                <a:lnTo>
                  <a:pt x="0" y="0"/>
                </a:lnTo>
                <a:close/>
              </a:path>
            </a:pathLst>
          </a:custGeom>
          <a:blipFill>
            <a:blip r:embed="rId2"/>
            <a:stretch>
              <a:fillRect l="-31985" t="0" r="-31985" b="0"/>
            </a:stretch>
          </a:blipFill>
        </p:spPr>
      </p:sp>
      <p:sp>
        <p:nvSpPr>
          <p:cNvPr name="TextBox 4" id="4"/>
          <p:cNvSpPr txBox="true"/>
          <p:nvPr/>
        </p:nvSpPr>
        <p:spPr>
          <a:xfrm rot="0">
            <a:off x="1530465" y="2012075"/>
            <a:ext cx="5383117" cy="403224"/>
          </a:xfrm>
          <a:prstGeom prst="rect">
            <a:avLst/>
          </a:prstGeom>
        </p:spPr>
        <p:txBody>
          <a:bodyPr anchor="t" rtlCol="false" tIns="0" lIns="0" bIns="0" rIns="0">
            <a:spAutoFit/>
          </a:bodyPr>
          <a:lstStyle/>
          <a:p>
            <a:pPr algn="l">
              <a:lnSpc>
                <a:spcPts val="3200"/>
              </a:lnSpc>
            </a:pPr>
            <a:r>
              <a:rPr lang="en-US" sz="2500" b="true">
                <a:solidFill>
                  <a:srgbClr val="FB852A"/>
                </a:solidFill>
                <a:latin typeface="Open Sans Ultra-Bold"/>
                <a:ea typeface="Open Sans Ultra-Bold"/>
                <a:cs typeface="Open Sans Ultra-Bold"/>
                <a:sym typeface="Open Sans Ultra-Bold"/>
              </a:rPr>
              <a:t>Öne Çıkan Özellikleri</a:t>
            </a:r>
          </a:p>
        </p:txBody>
      </p:sp>
      <p:sp>
        <p:nvSpPr>
          <p:cNvPr name="TextBox 5" id="5"/>
          <p:cNvSpPr txBox="true"/>
          <p:nvPr/>
        </p:nvSpPr>
        <p:spPr>
          <a:xfrm rot="0">
            <a:off x="1530465" y="3703684"/>
            <a:ext cx="6918101" cy="2334894"/>
          </a:xfrm>
          <a:prstGeom prst="rect">
            <a:avLst/>
          </a:prstGeom>
        </p:spPr>
        <p:txBody>
          <a:bodyPr anchor="t" rtlCol="false" tIns="0" lIns="0" bIns="0" rIns="0">
            <a:spAutoFit/>
          </a:bodyPr>
          <a:lstStyle/>
          <a:p>
            <a:pPr algn="l" marL="474986" indent="-237493" lvl="1">
              <a:lnSpc>
                <a:spcPts val="3080"/>
              </a:lnSpc>
              <a:buFont typeface="Arial"/>
              <a:buChar char="•"/>
            </a:pPr>
            <a:r>
              <a:rPr lang="en-US" sz="2200">
                <a:solidFill>
                  <a:srgbClr val="FFFFFF"/>
                </a:solidFill>
                <a:latin typeface="Lato"/>
                <a:ea typeface="Lato"/>
                <a:cs typeface="Lato"/>
                <a:sym typeface="Lato"/>
              </a:rPr>
              <a:t>100+ animasyonlu eğitim ve etkinlik içeriği ile çocukların öğrenme sürecine destek.</a:t>
            </a:r>
          </a:p>
          <a:p>
            <a:pPr algn="l" marL="474986" indent="-237493" lvl="1">
              <a:lnSpc>
                <a:spcPts val="3080"/>
              </a:lnSpc>
              <a:buFont typeface="Arial"/>
              <a:buChar char="•"/>
            </a:pPr>
            <a:r>
              <a:rPr lang="en-US" sz="2200">
                <a:solidFill>
                  <a:srgbClr val="FFFFFF"/>
                </a:solidFill>
                <a:latin typeface="Lato"/>
                <a:ea typeface="Lato"/>
                <a:cs typeface="Lato"/>
                <a:sym typeface="Lato"/>
              </a:rPr>
              <a:t>Motor becerileri, dil gelişimi ve bilişsel yetileri destekleyen eğlenceli oyun aktiviteleri.</a:t>
            </a:r>
          </a:p>
          <a:p>
            <a:pPr algn="l" marL="474986" indent="-237493" lvl="1">
              <a:lnSpc>
                <a:spcPts val="3080"/>
              </a:lnSpc>
              <a:buFont typeface="Arial"/>
              <a:buChar char="•"/>
            </a:pPr>
            <a:r>
              <a:rPr lang="en-US" sz="2200">
                <a:solidFill>
                  <a:srgbClr val="FFFFFF"/>
                </a:solidFill>
                <a:latin typeface="Lato"/>
                <a:ea typeface="Lato"/>
                <a:cs typeface="Lato"/>
                <a:sym typeface="Lato"/>
              </a:rPr>
              <a:t>Çocukların sorularını yanıtlayan ve onlara özel öğrenme içerikleri sunan yapay zeka arkadaşı.</a:t>
            </a:r>
          </a:p>
        </p:txBody>
      </p:sp>
      <p:sp>
        <p:nvSpPr>
          <p:cNvPr name="TextBox 6" id="6"/>
          <p:cNvSpPr txBox="true"/>
          <p:nvPr/>
        </p:nvSpPr>
        <p:spPr>
          <a:xfrm rot="0">
            <a:off x="1530465" y="2553115"/>
            <a:ext cx="6708784" cy="948690"/>
          </a:xfrm>
          <a:prstGeom prst="rect">
            <a:avLst/>
          </a:prstGeom>
        </p:spPr>
        <p:txBody>
          <a:bodyPr anchor="t" rtlCol="false" tIns="0" lIns="0" bIns="0" rIns="0">
            <a:spAutoFit/>
          </a:bodyPr>
          <a:lstStyle/>
          <a:p>
            <a:pPr algn="l">
              <a:lnSpc>
                <a:spcPts val="7680"/>
              </a:lnSpc>
            </a:pPr>
            <a:r>
              <a:rPr lang="en-US" sz="6000" b="true">
                <a:solidFill>
                  <a:srgbClr val="FFFFFF"/>
                </a:solidFill>
                <a:latin typeface="Open Sans Ultra-Bold"/>
                <a:ea typeface="Open Sans Ultra-Bold"/>
                <a:cs typeface="Open Sans Ultra-Bold"/>
                <a:sym typeface="Open Sans Ultra-Bold"/>
              </a:rPr>
              <a:t>Neler Sunuyor</a:t>
            </a:r>
          </a:p>
        </p:txBody>
      </p:sp>
      <p:grpSp>
        <p:nvGrpSpPr>
          <p:cNvPr name="Group 7" id="7"/>
          <p:cNvGrpSpPr/>
          <p:nvPr/>
        </p:nvGrpSpPr>
        <p:grpSpPr>
          <a:xfrm rot="0">
            <a:off x="1530465" y="7069131"/>
            <a:ext cx="1408314" cy="92379"/>
            <a:chOff x="0" y="0"/>
            <a:chExt cx="370914" cy="24330"/>
          </a:xfrm>
        </p:grpSpPr>
        <p:sp>
          <p:nvSpPr>
            <p:cNvPr name="Freeform 8" id="8"/>
            <p:cNvSpPr/>
            <p:nvPr/>
          </p:nvSpPr>
          <p:spPr>
            <a:xfrm flipH="false" flipV="false" rot="0">
              <a:off x="0" y="0"/>
              <a:ext cx="370914" cy="24330"/>
            </a:xfrm>
            <a:custGeom>
              <a:avLst/>
              <a:gdLst/>
              <a:ahLst/>
              <a:cxnLst/>
              <a:rect r="r" b="b" t="t" l="l"/>
              <a:pathLst>
                <a:path h="24330" w="370914">
                  <a:moveTo>
                    <a:pt x="0" y="0"/>
                  </a:moveTo>
                  <a:lnTo>
                    <a:pt x="370914" y="0"/>
                  </a:lnTo>
                  <a:lnTo>
                    <a:pt x="370914" y="24330"/>
                  </a:lnTo>
                  <a:lnTo>
                    <a:pt x="0" y="24330"/>
                  </a:lnTo>
                  <a:close/>
                </a:path>
              </a:pathLst>
            </a:custGeom>
            <a:solidFill>
              <a:srgbClr val="FB852A"/>
            </a:solidFill>
          </p:spPr>
        </p:sp>
        <p:sp>
          <p:nvSpPr>
            <p:cNvPr name="TextBox 9" id="9"/>
            <p:cNvSpPr txBox="true"/>
            <p:nvPr/>
          </p:nvSpPr>
          <p:spPr>
            <a:xfrm>
              <a:off x="0" y="-47625"/>
              <a:ext cx="370914" cy="71955"/>
            </a:xfrm>
            <a:prstGeom prst="rect">
              <a:avLst/>
            </a:prstGeom>
          </p:spPr>
          <p:txBody>
            <a:bodyPr anchor="ctr" rtlCol="false" tIns="50800" lIns="50800" bIns="50800" rIns="50800"/>
            <a:lstStyle/>
            <a:p>
              <a:pPr algn="ctr">
                <a:lnSpc>
                  <a:spcPts val="3080"/>
                </a:lnSpc>
              </a:pPr>
            </a:p>
          </p:txBody>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863A00"/>
        </a:solidFill>
      </p:bgPr>
    </p:bg>
    <p:spTree>
      <p:nvGrpSpPr>
        <p:cNvPr id="1" name=""/>
        <p:cNvGrpSpPr/>
        <p:nvPr/>
      </p:nvGrpSpPr>
      <p:grpSpPr>
        <a:xfrm>
          <a:off x="0" y="0"/>
          <a:ext cx="0" cy="0"/>
          <a:chOff x="0" y="0"/>
          <a:chExt cx="0" cy="0"/>
        </a:xfrm>
      </p:grpSpPr>
      <p:sp>
        <p:nvSpPr>
          <p:cNvPr name="AutoShape 2" id="2"/>
          <p:cNvSpPr/>
          <p:nvPr/>
        </p:nvSpPr>
        <p:spPr>
          <a:xfrm rot="5400000">
            <a:off x="4751050" y="5095875"/>
            <a:ext cx="10287000" cy="0"/>
          </a:xfrm>
          <a:prstGeom prst="line">
            <a:avLst/>
          </a:prstGeom>
          <a:ln cap="flat" w="95250">
            <a:solidFill>
              <a:srgbClr val="FFFFFF"/>
            </a:solidFill>
            <a:prstDash val="solid"/>
            <a:headEnd type="none" len="sm" w="sm"/>
            <a:tailEnd type="none" len="sm" w="sm"/>
          </a:ln>
        </p:spPr>
      </p:sp>
      <p:sp>
        <p:nvSpPr>
          <p:cNvPr name="Freeform 3" id="3"/>
          <p:cNvSpPr/>
          <p:nvPr/>
        </p:nvSpPr>
        <p:spPr>
          <a:xfrm flipH="false" flipV="false" rot="0">
            <a:off x="9923125" y="0"/>
            <a:ext cx="8364875" cy="10287000"/>
          </a:xfrm>
          <a:custGeom>
            <a:avLst/>
            <a:gdLst/>
            <a:ahLst/>
            <a:cxnLst/>
            <a:rect r="r" b="b" t="t" l="l"/>
            <a:pathLst>
              <a:path h="10287000" w="8364875">
                <a:moveTo>
                  <a:pt x="0" y="0"/>
                </a:moveTo>
                <a:lnTo>
                  <a:pt x="8364875" y="0"/>
                </a:lnTo>
                <a:lnTo>
                  <a:pt x="8364875" y="10287000"/>
                </a:lnTo>
                <a:lnTo>
                  <a:pt x="0" y="10287000"/>
                </a:lnTo>
                <a:lnTo>
                  <a:pt x="0" y="0"/>
                </a:lnTo>
                <a:close/>
              </a:path>
            </a:pathLst>
          </a:custGeom>
          <a:blipFill>
            <a:blip r:embed="rId2"/>
            <a:stretch>
              <a:fillRect l="-31985" t="0" r="-31985" b="0"/>
            </a:stretch>
          </a:blipFill>
        </p:spPr>
      </p:sp>
      <p:sp>
        <p:nvSpPr>
          <p:cNvPr name="TextBox 4" id="4"/>
          <p:cNvSpPr txBox="true"/>
          <p:nvPr/>
        </p:nvSpPr>
        <p:spPr>
          <a:xfrm rot="0">
            <a:off x="1530465" y="2012075"/>
            <a:ext cx="5383117" cy="403224"/>
          </a:xfrm>
          <a:prstGeom prst="rect">
            <a:avLst/>
          </a:prstGeom>
        </p:spPr>
        <p:txBody>
          <a:bodyPr anchor="t" rtlCol="false" tIns="0" lIns="0" bIns="0" rIns="0">
            <a:spAutoFit/>
          </a:bodyPr>
          <a:lstStyle/>
          <a:p>
            <a:pPr algn="l">
              <a:lnSpc>
                <a:spcPts val="3200"/>
              </a:lnSpc>
            </a:pPr>
            <a:r>
              <a:rPr lang="en-US" sz="2500" b="true">
                <a:solidFill>
                  <a:srgbClr val="FB852A"/>
                </a:solidFill>
                <a:latin typeface="Open Sans Ultra-Bold"/>
                <a:ea typeface="Open Sans Ultra-Bold"/>
                <a:cs typeface="Open Sans Ultra-Bold"/>
                <a:sym typeface="Open Sans Ultra-Bold"/>
              </a:rPr>
              <a:t>Öne Çıkan Özellikleri</a:t>
            </a:r>
          </a:p>
        </p:txBody>
      </p:sp>
      <p:sp>
        <p:nvSpPr>
          <p:cNvPr name="TextBox 5" id="5"/>
          <p:cNvSpPr txBox="true"/>
          <p:nvPr/>
        </p:nvSpPr>
        <p:spPr>
          <a:xfrm rot="0">
            <a:off x="1530465" y="3365988"/>
            <a:ext cx="6918101" cy="3115944"/>
          </a:xfrm>
          <a:prstGeom prst="rect">
            <a:avLst/>
          </a:prstGeom>
        </p:spPr>
        <p:txBody>
          <a:bodyPr anchor="t" rtlCol="false" tIns="0" lIns="0" bIns="0" rIns="0">
            <a:spAutoFit/>
          </a:bodyPr>
          <a:lstStyle/>
          <a:p>
            <a:pPr algn="l">
              <a:lnSpc>
                <a:spcPts val="3080"/>
              </a:lnSpc>
            </a:pPr>
          </a:p>
          <a:p>
            <a:pPr algn="l" marL="474986" indent="-237493" lvl="1">
              <a:lnSpc>
                <a:spcPts val="3080"/>
              </a:lnSpc>
              <a:buFont typeface="Arial"/>
              <a:buChar char="•"/>
            </a:pPr>
            <a:r>
              <a:rPr lang="en-US" sz="2200">
                <a:solidFill>
                  <a:srgbClr val="FFFFFF"/>
                </a:solidFill>
                <a:latin typeface="Lato"/>
                <a:ea typeface="Lato"/>
                <a:cs typeface="Lato"/>
                <a:sym typeface="Lato"/>
              </a:rPr>
              <a:t>Çocukların çalışmalarını saklayabileceği ve gelişimlerini takip edebileceği özel alan.</a:t>
            </a:r>
          </a:p>
          <a:p>
            <a:pPr algn="l" marL="474986" indent="-237493" lvl="1">
              <a:lnSpc>
                <a:spcPts val="3080"/>
              </a:lnSpc>
              <a:buFont typeface="Arial"/>
              <a:buChar char="•"/>
            </a:pPr>
            <a:r>
              <a:rPr lang="en-US" sz="2200">
                <a:solidFill>
                  <a:srgbClr val="FFFFFF"/>
                </a:solidFill>
                <a:latin typeface="Lato"/>
                <a:ea typeface="Lato"/>
                <a:cs typeface="Lato"/>
                <a:sym typeface="Lato"/>
              </a:rPr>
              <a:t>Ailelerin çocuklarının gelişimini izleyebileceği ve eğitim sürecine katkıda bulunabileceği bir kontrol paneli.</a:t>
            </a:r>
          </a:p>
          <a:p>
            <a:pPr algn="l" marL="474986" indent="-237493" lvl="1">
              <a:lnSpc>
                <a:spcPts val="3080"/>
              </a:lnSpc>
              <a:buFont typeface="Arial"/>
              <a:buChar char="•"/>
            </a:pPr>
            <a:r>
              <a:rPr lang="en-US" sz="2200">
                <a:solidFill>
                  <a:srgbClr val="FFFFFF"/>
                </a:solidFill>
                <a:latin typeface="Lato"/>
                <a:ea typeface="Lato"/>
                <a:cs typeface="Lato"/>
                <a:sym typeface="Lato"/>
              </a:rPr>
              <a:t>Her ebeveynin çocuğuna özel sunulmuş çocuk gelişim videoları.</a:t>
            </a:r>
          </a:p>
        </p:txBody>
      </p:sp>
      <p:sp>
        <p:nvSpPr>
          <p:cNvPr name="TextBox 6" id="6"/>
          <p:cNvSpPr txBox="true"/>
          <p:nvPr/>
        </p:nvSpPr>
        <p:spPr>
          <a:xfrm rot="0">
            <a:off x="1530465" y="2553115"/>
            <a:ext cx="6708784" cy="948690"/>
          </a:xfrm>
          <a:prstGeom prst="rect">
            <a:avLst/>
          </a:prstGeom>
        </p:spPr>
        <p:txBody>
          <a:bodyPr anchor="t" rtlCol="false" tIns="0" lIns="0" bIns="0" rIns="0">
            <a:spAutoFit/>
          </a:bodyPr>
          <a:lstStyle/>
          <a:p>
            <a:pPr algn="l">
              <a:lnSpc>
                <a:spcPts val="7680"/>
              </a:lnSpc>
            </a:pPr>
            <a:r>
              <a:rPr lang="en-US" sz="6000" b="true">
                <a:solidFill>
                  <a:srgbClr val="FFFFFF"/>
                </a:solidFill>
                <a:latin typeface="Open Sans Ultra-Bold"/>
                <a:ea typeface="Open Sans Ultra-Bold"/>
                <a:cs typeface="Open Sans Ultra-Bold"/>
                <a:sym typeface="Open Sans Ultra-Bold"/>
              </a:rPr>
              <a:t>Neler Sunuyoruz</a:t>
            </a:r>
          </a:p>
        </p:txBody>
      </p:sp>
      <p:grpSp>
        <p:nvGrpSpPr>
          <p:cNvPr name="Group 7" id="7"/>
          <p:cNvGrpSpPr/>
          <p:nvPr/>
        </p:nvGrpSpPr>
        <p:grpSpPr>
          <a:xfrm rot="0">
            <a:off x="1530465" y="7069131"/>
            <a:ext cx="1408314" cy="92379"/>
            <a:chOff x="0" y="0"/>
            <a:chExt cx="370914" cy="24330"/>
          </a:xfrm>
        </p:grpSpPr>
        <p:sp>
          <p:nvSpPr>
            <p:cNvPr name="Freeform 8" id="8"/>
            <p:cNvSpPr/>
            <p:nvPr/>
          </p:nvSpPr>
          <p:spPr>
            <a:xfrm flipH="false" flipV="false" rot="0">
              <a:off x="0" y="0"/>
              <a:ext cx="370914" cy="24330"/>
            </a:xfrm>
            <a:custGeom>
              <a:avLst/>
              <a:gdLst/>
              <a:ahLst/>
              <a:cxnLst/>
              <a:rect r="r" b="b" t="t" l="l"/>
              <a:pathLst>
                <a:path h="24330" w="370914">
                  <a:moveTo>
                    <a:pt x="0" y="0"/>
                  </a:moveTo>
                  <a:lnTo>
                    <a:pt x="370914" y="0"/>
                  </a:lnTo>
                  <a:lnTo>
                    <a:pt x="370914" y="24330"/>
                  </a:lnTo>
                  <a:lnTo>
                    <a:pt x="0" y="24330"/>
                  </a:lnTo>
                  <a:close/>
                </a:path>
              </a:pathLst>
            </a:custGeom>
            <a:solidFill>
              <a:srgbClr val="FB852A"/>
            </a:solidFill>
          </p:spPr>
        </p:sp>
        <p:sp>
          <p:nvSpPr>
            <p:cNvPr name="TextBox 9" id="9"/>
            <p:cNvSpPr txBox="true"/>
            <p:nvPr/>
          </p:nvSpPr>
          <p:spPr>
            <a:xfrm>
              <a:off x="0" y="-47625"/>
              <a:ext cx="370914" cy="71955"/>
            </a:xfrm>
            <a:prstGeom prst="rect">
              <a:avLst/>
            </a:prstGeom>
          </p:spPr>
          <p:txBody>
            <a:bodyPr anchor="ctr" rtlCol="false" tIns="50800" lIns="50800" bIns="50800" rIns="50800"/>
            <a:lstStyle/>
            <a:p>
              <a:pPr algn="ctr">
                <a:lnSpc>
                  <a:spcPts val="3080"/>
                </a:lnSpc>
              </a:pPr>
            </a:p>
          </p:txBody>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8575" y="0"/>
            <a:ext cx="18288000" cy="10287000"/>
            <a:chOff x="0" y="0"/>
            <a:chExt cx="4816593" cy="2709333"/>
          </a:xfrm>
        </p:grpSpPr>
        <p:sp>
          <p:nvSpPr>
            <p:cNvPr name="Freeform 3" id="3"/>
            <p:cNvSpPr/>
            <p:nvPr/>
          </p:nvSpPr>
          <p:spPr>
            <a:xfrm flipH="false" flipV="false" rot="0">
              <a:off x="0" y="0"/>
              <a:ext cx="4816592" cy="2709333"/>
            </a:xfrm>
            <a:custGeom>
              <a:avLst/>
              <a:gdLst/>
              <a:ahLst/>
              <a:cxnLst/>
              <a:rect r="r" b="b" t="t" l="l"/>
              <a:pathLst>
                <a:path h="2709333" w="4816592">
                  <a:moveTo>
                    <a:pt x="0" y="0"/>
                  </a:moveTo>
                  <a:lnTo>
                    <a:pt x="4816592" y="0"/>
                  </a:lnTo>
                  <a:lnTo>
                    <a:pt x="4816592" y="2709333"/>
                  </a:lnTo>
                  <a:lnTo>
                    <a:pt x="0" y="2709333"/>
                  </a:lnTo>
                  <a:close/>
                </a:path>
              </a:pathLst>
            </a:custGeom>
            <a:solidFill>
              <a:srgbClr val="863A00"/>
            </a:solidFill>
          </p:spPr>
        </p:sp>
        <p:sp>
          <p:nvSpPr>
            <p:cNvPr name="TextBox 4" id="4"/>
            <p:cNvSpPr txBox="true"/>
            <p:nvPr/>
          </p:nvSpPr>
          <p:spPr>
            <a:xfrm>
              <a:off x="0" y="-47625"/>
              <a:ext cx="4816593" cy="2756958"/>
            </a:xfrm>
            <a:prstGeom prst="rect">
              <a:avLst/>
            </a:prstGeom>
          </p:spPr>
          <p:txBody>
            <a:bodyPr anchor="ctr" rtlCol="false" tIns="50800" lIns="50800" bIns="50800" rIns="50800"/>
            <a:lstStyle/>
            <a:p>
              <a:pPr algn="ctr">
                <a:lnSpc>
                  <a:spcPts val="3080"/>
                </a:lnSpc>
              </a:pPr>
            </a:p>
          </p:txBody>
        </p:sp>
      </p:grpSp>
      <p:sp>
        <p:nvSpPr>
          <p:cNvPr name="AutoShape 5" id="5"/>
          <p:cNvSpPr/>
          <p:nvPr/>
        </p:nvSpPr>
        <p:spPr>
          <a:xfrm>
            <a:off x="8364875" y="0"/>
            <a:ext cx="0" cy="10287000"/>
          </a:xfrm>
          <a:prstGeom prst="line">
            <a:avLst/>
          </a:prstGeom>
          <a:ln cap="flat" w="95250">
            <a:solidFill>
              <a:srgbClr val="FFFFFF"/>
            </a:solidFill>
            <a:prstDash val="solid"/>
            <a:headEnd type="none" len="sm" w="sm"/>
            <a:tailEnd type="none" len="sm" w="sm"/>
          </a:ln>
        </p:spPr>
      </p:sp>
      <p:sp>
        <p:nvSpPr>
          <p:cNvPr name="Freeform 6" id="6"/>
          <p:cNvSpPr/>
          <p:nvPr/>
        </p:nvSpPr>
        <p:spPr>
          <a:xfrm flipH="false" flipV="false" rot="0">
            <a:off x="0" y="0"/>
            <a:ext cx="8364875" cy="10287000"/>
          </a:xfrm>
          <a:custGeom>
            <a:avLst/>
            <a:gdLst/>
            <a:ahLst/>
            <a:cxnLst/>
            <a:rect r="r" b="b" t="t" l="l"/>
            <a:pathLst>
              <a:path h="10287000" w="8364875">
                <a:moveTo>
                  <a:pt x="0" y="0"/>
                </a:moveTo>
                <a:lnTo>
                  <a:pt x="8364875" y="0"/>
                </a:lnTo>
                <a:lnTo>
                  <a:pt x="8364875" y="10287000"/>
                </a:lnTo>
                <a:lnTo>
                  <a:pt x="0" y="10287000"/>
                </a:lnTo>
                <a:lnTo>
                  <a:pt x="0" y="0"/>
                </a:lnTo>
                <a:close/>
              </a:path>
            </a:pathLst>
          </a:custGeom>
          <a:blipFill>
            <a:blip r:embed="rId2"/>
            <a:stretch>
              <a:fillRect l="-42233" t="0" r="-42233" b="0"/>
            </a:stretch>
          </a:blipFill>
        </p:spPr>
      </p:sp>
      <p:grpSp>
        <p:nvGrpSpPr>
          <p:cNvPr name="Group 7" id="7"/>
          <p:cNvGrpSpPr/>
          <p:nvPr/>
        </p:nvGrpSpPr>
        <p:grpSpPr>
          <a:xfrm rot="0">
            <a:off x="10160495" y="6377179"/>
            <a:ext cx="1408314" cy="92379"/>
            <a:chOff x="0" y="0"/>
            <a:chExt cx="370914" cy="24330"/>
          </a:xfrm>
        </p:grpSpPr>
        <p:sp>
          <p:nvSpPr>
            <p:cNvPr name="Freeform 8" id="8"/>
            <p:cNvSpPr/>
            <p:nvPr/>
          </p:nvSpPr>
          <p:spPr>
            <a:xfrm flipH="false" flipV="false" rot="0">
              <a:off x="0" y="0"/>
              <a:ext cx="370914" cy="24330"/>
            </a:xfrm>
            <a:custGeom>
              <a:avLst/>
              <a:gdLst/>
              <a:ahLst/>
              <a:cxnLst/>
              <a:rect r="r" b="b" t="t" l="l"/>
              <a:pathLst>
                <a:path h="24330" w="370914">
                  <a:moveTo>
                    <a:pt x="0" y="0"/>
                  </a:moveTo>
                  <a:lnTo>
                    <a:pt x="370914" y="0"/>
                  </a:lnTo>
                  <a:lnTo>
                    <a:pt x="370914" y="24330"/>
                  </a:lnTo>
                  <a:lnTo>
                    <a:pt x="0" y="24330"/>
                  </a:lnTo>
                  <a:close/>
                </a:path>
              </a:pathLst>
            </a:custGeom>
            <a:solidFill>
              <a:srgbClr val="FB852A"/>
            </a:solidFill>
          </p:spPr>
        </p:sp>
        <p:sp>
          <p:nvSpPr>
            <p:cNvPr name="TextBox 9" id="9"/>
            <p:cNvSpPr txBox="true"/>
            <p:nvPr/>
          </p:nvSpPr>
          <p:spPr>
            <a:xfrm>
              <a:off x="0" y="-47625"/>
              <a:ext cx="370914" cy="71955"/>
            </a:xfrm>
            <a:prstGeom prst="rect">
              <a:avLst/>
            </a:prstGeom>
          </p:spPr>
          <p:txBody>
            <a:bodyPr anchor="ctr" rtlCol="false" tIns="50800" lIns="50800" bIns="50800" rIns="50800"/>
            <a:lstStyle/>
            <a:p>
              <a:pPr algn="ctr">
                <a:lnSpc>
                  <a:spcPts val="3080"/>
                </a:lnSpc>
              </a:pPr>
            </a:p>
          </p:txBody>
        </p:sp>
      </p:grpSp>
      <p:sp>
        <p:nvSpPr>
          <p:cNvPr name="Freeform 10" id="10"/>
          <p:cNvSpPr/>
          <p:nvPr/>
        </p:nvSpPr>
        <p:spPr>
          <a:xfrm flipH="false" flipV="false" rot="0">
            <a:off x="0" y="0"/>
            <a:ext cx="8364875" cy="10362903"/>
          </a:xfrm>
          <a:custGeom>
            <a:avLst/>
            <a:gdLst/>
            <a:ahLst/>
            <a:cxnLst/>
            <a:rect r="r" b="b" t="t" l="l"/>
            <a:pathLst>
              <a:path h="10362903" w="8364875">
                <a:moveTo>
                  <a:pt x="0" y="0"/>
                </a:moveTo>
                <a:lnTo>
                  <a:pt x="8364875" y="0"/>
                </a:lnTo>
                <a:lnTo>
                  <a:pt x="8364875" y="10362903"/>
                </a:lnTo>
                <a:lnTo>
                  <a:pt x="0" y="10362903"/>
                </a:lnTo>
                <a:lnTo>
                  <a:pt x="0" y="0"/>
                </a:lnTo>
                <a:close/>
              </a:path>
            </a:pathLst>
          </a:custGeom>
          <a:blipFill>
            <a:blip r:embed="rId3"/>
            <a:stretch>
              <a:fillRect l="0" t="0" r="0" b="0"/>
            </a:stretch>
          </a:blipFill>
        </p:spPr>
      </p:sp>
      <p:sp>
        <p:nvSpPr>
          <p:cNvPr name="TextBox 11" id="11"/>
          <p:cNvSpPr txBox="true"/>
          <p:nvPr/>
        </p:nvSpPr>
        <p:spPr>
          <a:xfrm rot="0">
            <a:off x="10160495" y="2422988"/>
            <a:ext cx="8127505" cy="948690"/>
          </a:xfrm>
          <a:prstGeom prst="rect">
            <a:avLst/>
          </a:prstGeom>
        </p:spPr>
        <p:txBody>
          <a:bodyPr anchor="t" rtlCol="false" tIns="0" lIns="0" bIns="0" rIns="0">
            <a:spAutoFit/>
          </a:bodyPr>
          <a:lstStyle/>
          <a:p>
            <a:pPr algn="l">
              <a:lnSpc>
                <a:spcPts val="7680"/>
              </a:lnSpc>
            </a:pPr>
            <a:r>
              <a:rPr lang="en-US" sz="6000" b="true">
                <a:solidFill>
                  <a:srgbClr val="FFFFFF"/>
                </a:solidFill>
                <a:latin typeface="Open Sans Ultra-Bold"/>
                <a:ea typeface="Open Sans Ultra-Bold"/>
                <a:cs typeface="Open Sans Ultra-Bold"/>
                <a:sym typeface="Open Sans Ultra-Bold"/>
              </a:rPr>
              <a:t>Ekip</a:t>
            </a:r>
          </a:p>
        </p:txBody>
      </p:sp>
      <p:sp>
        <p:nvSpPr>
          <p:cNvPr name="TextBox 12" id="12"/>
          <p:cNvSpPr txBox="true"/>
          <p:nvPr/>
        </p:nvSpPr>
        <p:spPr>
          <a:xfrm rot="0">
            <a:off x="10160495" y="1981664"/>
            <a:ext cx="5383117" cy="403224"/>
          </a:xfrm>
          <a:prstGeom prst="rect">
            <a:avLst/>
          </a:prstGeom>
        </p:spPr>
        <p:txBody>
          <a:bodyPr anchor="t" rtlCol="false" tIns="0" lIns="0" bIns="0" rIns="0">
            <a:spAutoFit/>
          </a:bodyPr>
          <a:lstStyle/>
          <a:p>
            <a:pPr algn="l">
              <a:lnSpc>
                <a:spcPts val="3200"/>
              </a:lnSpc>
            </a:pPr>
            <a:r>
              <a:rPr lang="en-US" sz="2500" b="true">
                <a:solidFill>
                  <a:srgbClr val="FB852A"/>
                </a:solidFill>
                <a:latin typeface="Open Sans Ultra-Bold"/>
                <a:ea typeface="Open Sans Ultra-Bold"/>
                <a:cs typeface="Open Sans Ultra-Bold"/>
                <a:sym typeface="Open Sans Ultra-Bold"/>
              </a:rPr>
              <a:t>Proje Ekibi</a:t>
            </a:r>
          </a:p>
        </p:txBody>
      </p:sp>
      <p:sp>
        <p:nvSpPr>
          <p:cNvPr name="TextBox 13" id="13"/>
          <p:cNvSpPr txBox="true"/>
          <p:nvPr/>
        </p:nvSpPr>
        <p:spPr>
          <a:xfrm rot="0">
            <a:off x="10160495" y="3764170"/>
            <a:ext cx="6918101" cy="1944369"/>
          </a:xfrm>
          <a:prstGeom prst="rect">
            <a:avLst/>
          </a:prstGeom>
        </p:spPr>
        <p:txBody>
          <a:bodyPr anchor="t" rtlCol="false" tIns="0" lIns="0" bIns="0" rIns="0">
            <a:spAutoFit/>
          </a:bodyPr>
          <a:lstStyle/>
          <a:p>
            <a:pPr algn="l">
              <a:lnSpc>
                <a:spcPts val="3080"/>
              </a:lnSpc>
            </a:pPr>
            <a:r>
              <a:rPr lang="en-US" sz="2200">
                <a:solidFill>
                  <a:srgbClr val="FFFFFF"/>
                </a:solidFill>
                <a:latin typeface="Lato"/>
                <a:ea typeface="Lato"/>
                <a:cs typeface="Lato"/>
                <a:sym typeface="Lato"/>
              </a:rPr>
              <a:t>CrafaNet oyun geliştirme, yapay zeka ve veri bilimi, arka uç geliştirme, ara yüz geliştirme, animasyon/ etkinlik/ terapi video üretimi, muhasebe ve finans, yatırımcı ilişkileri, dijital pazarlama ve B2B saha satış alanlarındaki iş parçacıklarında çalışan bir ekibe sahiptir.</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8575" y="0"/>
            <a:ext cx="18288000" cy="10287000"/>
            <a:chOff x="0" y="0"/>
            <a:chExt cx="4816593" cy="2709333"/>
          </a:xfrm>
        </p:grpSpPr>
        <p:sp>
          <p:nvSpPr>
            <p:cNvPr name="Freeform 3" id="3"/>
            <p:cNvSpPr/>
            <p:nvPr/>
          </p:nvSpPr>
          <p:spPr>
            <a:xfrm flipH="false" flipV="false" rot="0">
              <a:off x="0" y="0"/>
              <a:ext cx="4816592" cy="2709333"/>
            </a:xfrm>
            <a:custGeom>
              <a:avLst/>
              <a:gdLst/>
              <a:ahLst/>
              <a:cxnLst/>
              <a:rect r="r" b="b" t="t" l="l"/>
              <a:pathLst>
                <a:path h="2709333" w="4816592">
                  <a:moveTo>
                    <a:pt x="0" y="0"/>
                  </a:moveTo>
                  <a:lnTo>
                    <a:pt x="4816592" y="0"/>
                  </a:lnTo>
                  <a:lnTo>
                    <a:pt x="4816592" y="2709333"/>
                  </a:lnTo>
                  <a:lnTo>
                    <a:pt x="0" y="2709333"/>
                  </a:lnTo>
                  <a:close/>
                </a:path>
              </a:pathLst>
            </a:custGeom>
            <a:solidFill>
              <a:srgbClr val="863A00"/>
            </a:solidFill>
          </p:spPr>
        </p:sp>
        <p:sp>
          <p:nvSpPr>
            <p:cNvPr name="TextBox 4" id="4"/>
            <p:cNvSpPr txBox="true"/>
            <p:nvPr/>
          </p:nvSpPr>
          <p:spPr>
            <a:xfrm>
              <a:off x="0" y="-47625"/>
              <a:ext cx="4816593" cy="2756958"/>
            </a:xfrm>
            <a:prstGeom prst="rect">
              <a:avLst/>
            </a:prstGeom>
          </p:spPr>
          <p:txBody>
            <a:bodyPr anchor="ctr" rtlCol="false" tIns="50800" lIns="50800" bIns="50800" rIns="50800"/>
            <a:lstStyle/>
            <a:p>
              <a:pPr algn="ctr">
                <a:lnSpc>
                  <a:spcPts val="3080"/>
                </a:lnSpc>
              </a:pPr>
            </a:p>
          </p:txBody>
        </p:sp>
      </p:grpSp>
      <p:sp>
        <p:nvSpPr>
          <p:cNvPr name="AutoShape 5" id="5"/>
          <p:cNvSpPr/>
          <p:nvPr/>
        </p:nvSpPr>
        <p:spPr>
          <a:xfrm>
            <a:off x="8364875" y="0"/>
            <a:ext cx="0" cy="10287000"/>
          </a:xfrm>
          <a:prstGeom prst="line">
            <a:avLst/>
          </a:prstGeom>
          <a:ln cap="flat" w="95250">
            <a:solidFill>
              <a:srgbClr val="FFFFFF"/>
            </a:solidFill>
            <a:prstDash val="solid"/>
            <a:headEnd type="none" len="sm" w="sm"/>
            <a:tailEnd type="none" len="sm" w="sm"/>
          </a:ln>
        </p:spPr>
      </p:sp>
      <p:sp>
        <p:nvSpPr>
          <p:cNvPr name="Freeform 6" id="6"/>
          <p:cNvSpPr/>
          <p:nvPr/>
        </p:nvSpPr>
        <p:spPr>
          <a:xfrm flipH="false" flipV="false" rot="0">
            <a:off x="0" y="0"/>
            <a:ext cx="8364875" cy="10287000"/>
          </a:xfrm>
          <a:custGeom>
            <a:avLst/>
            <a:gdLst/>
            <a:ahLst/>
            <a:cxnLst/>
            <a:rect r="r" b="b" t="t" l="l"/>
            <a:pathLst>
              <a:path h="10287000" w="8364875">
                <a:moveTo>
                  <a:pt x="0" y="0"/>
                </a:moveTo>
                <a:lnTo>
                  <a:pt x="8364875" y="0"/>
                </a:lnTo>
                <a:lnTo>
                  <a:pt x="8364875" y="10287000"/>
                </a:lnTo>
                <a:lnTo>
                  <a:pt x="0" y="10287000"/>
                </a:lnTo>
                <a:lnTo>
                  <a:pt x="0" y="0"/>
                </a:lnTo>
                <a:close/>
              </a:path>
            </a:pathLst>
          </a:custGeom>
          <a:blipFill>
            <a:blip r:embed="rId2"/>
            <a:stretch>
              <a:fillRect l="-42233" t="0" r="-42233" b="0"/>
            </a:stretch>
          </a:blipFill>
        </p:spPr>
      </p:sp>
      <p:grpSp>
        <p:nvGrpSpPr>
          <p:cNvPr name="Group 7" id="7"/>
          <p:cNvGrpSpPr/>
          <p:nvPr/>
        </p:nvGrpSpPr>
        <p:grpSpPr>
          <a:xfrm rot="0">
            <a:off x="10350811" y="9165921"/>
            <a:ext cx="1408314" cy="92379"/>
            <a:chOff x="0" y="0"/>
            <a:chExt cx="370914" cy="24330"/>
          </a:xfrm>
        </p:grpSpPr>
        <p:sp>
          <p:nvSpPr>
            <p:cNvPr name="Freeform 8" id="8"/>
            <p:cNvSpPr/>
            <p:nvPr/>
          </p:nvSpPr>
          <p:spPr>
            <a:xfrm flipH="false" flipV="false" rot="0">
              <a:off x="0" y="0"/>
              <a:ext cx="370914" cy="24330"/>
            </a:xfrm>
            <a:custGeom>
              <a:avLst/>
              <a:gdLst/>
              <a:ahLst/>
              <a:cxnLst/>
              <a:rect r="r" b="b" t="t" l="l"/>
              <a:pathLst>
                <a:path h="24330" w="370914">
                  <a:moveTo>
                    <a:pt x="0" y="0"/>
                  </a:moveTo>
                  <a:lnTo>
                    <a:pt x="370914" y="0"/>
                  </a:lnTo>
                  <a:lnTo>
                    <a:pt x="370914" y="24330"/>
                  </a:lnTo>
                  <a:lnTo>
                    <a:pt x="0" y="24330"/>
                  </a:lnTo>
                  <a:close/>
                </a:path>
              </a:pathLst>
            </a:custGeom>
            <a:solidFill>
              <a:srgbClr val="FB852A"/>
            </a:solidFill>
          </p:spPr>
        </p:sp>
        <p:sp>
          <p:nvSpPr>
            <p:cNvPr name="TextBox 9" id="9"/>
            <p:cNvSpPr txBox="true"/>
            <p:nvPr/>
          </p:nvSpPr>
          <p:spPr>
            <a:xfrm>
              <a:off x="0" y="-47625"/>
              <a:ext cx="370914" cy="71955"/>
            </a:xfrm>
            <a:prstGeom prst="rect">
              <a:avLst/>
            </a:prstGeom>
          </p:spPr>
          <p:txBody>
            <a:bodyPr anchor="ctr" rtlCol="false" tIns="50800" lIns="50800" bIns="50800" rIns="50800"/>
            <a:lstStyle/>
            <a:p>
              <a:pPr algn="ctr">
                <a:lnSpc>
                  <a:spcPts val="3080"/>
                </a:lnSpc>
              </a:pPr>
            </a:p>
          </p:txBody>
        </p:sp>
      </p:grpSp>
      <p:sp>
        <p:nvSpPr>
          <p:cNvPr name="Freeform 10" id="10"/>
          <p:cNvSpPr/>
          <p:nvPr/>
        </p:nvSpPr>
        <p:spPr>
          <a:xfrm flipH="false" flipV="false" rot="0">
            <a:off x="0" y="0"/>
            <a:ext cx="8364875" cy="10362903"/>
          </a:xfrm>
          <a:custGeom>
            <a:avLst/>
            <a:gdLst/>
            <a:ahLst/>
            <a:cxnLst/>
            <a:rect r="r" b="b" t="t" l="l"/>
            <a:pathLst>
              <a:path h="10362903" w="8364875">
                <a:moveTo>
                  <a:pt x="0" y="0"/>
                </a:moveTo>
                <a:lnTo>
                  <a:pt x="8364875" y="0"/>
                </a:lnTo>
                <a:lnTo>
                  <a:pt x="8364875" y="10362903"/>
                </a:lnTo>
                <a:lnTo>
                  <a:pt x="0" y="10362903"/>
                </a:lnTo>
                <a:lnTo>
                  <a:pt x="0" y="0"/>
                </a:lnTo>
                <a:close/>
              </a:path>
            </a:pathLst>
          </a:custGeom>
          <a:blipFill>
            <a:blip r:embed="rId3"/>
            <a:stretch>
              <a:fillRect l="0" t="-10539" r="0" b="-10539"/>
            </a:stretch>
          </a:blipFill>
        </p:spPr>
      </p:sp>
      <p:sp>
        <p:nvSpPr>
          <p:cNvPr name="TextBox 11" id="11"/>
          <p:cNvSpPr txBox="true"/>
          <p:nvPr/>
        </p:nvSpPr>
        <p:spPr>
          <a:xfrm rot="0">
            <a:off x="10160495" y="2422988"/>
            <a:ext cx="8127505" cy="948690"/>
          </a:xfrm>
          <a:prstGeom prst="rect">
            <a:avLst/>
          </a:prstGeom>
        </p:spPr>
        <p:txBody>
          <a:bodyPr anchor="t" rtlCol="false" tIns="0" lIns="0" bIns="0" rIns="0">
            <a:spAutoFit/>
          </a:bodyPr>
          <a:lstStyle/>
          <a:p>
            <a:pPr algn="l">
              <a:lnSpc>
                <a:spcPts val="7680"/>
              </a:lnSpc>
            </a:pPr>
            <a:r>
              <a:rPr lang="en-US" sz="6000" b="true">
                <a:solidFill>
                  <a:srgbClr val="FFFFFF"/>
                </a:solidFill>
                <a:latin typeface="Open Sans Ultra-Bold"/>
                <a:ea typeface="Open Sans Ultra-Bold"/>
                <a:cs typeface="Open Sans Ultra-Bold"/>
                <a:sym typeface="Open Sans Ultra-Bold"/>
              </a:rPr>
              <a:t>Teknoloji Altyapısı</a:t>
            </a:r>
          </a:p>
        </p:txBody>
      </p:sp>
      <p:sp>
        <p:nvSpPr>
          <p:cNvPr name="TextBox 12" id="12"/>
          <p:cNvSpPr txBox="true"/>
          <p:nvPr/>
        </p:nvSpPr>
        <p:spPr>
          <a:xfrm rot="0">
            <a:off x="10160495" y="1981664"/>
            <a:ext cx="5383117" cy="403224"/>
          </a:xfrm>
          <a:prstGeom prst="rect">
            <a:avLst/>
          </a:prstGeom>
        </p:spPr>
        <p:txBody>
          <a:bodyPr anchor="t" rtlCol="false" tIns="0" lIns="0" bIns="0" rIns="0">
            <a:spAutoFit/>
          </a:bodyPr>
          <a:lstStyle/>
          <a:p>
            <a:pPr algn="l">
              <a:lnSpc>
                <a:spcPts val="3200"/>
              </a:lnSpc>
            </a:pPr>
            <a:r>
              <a:rPr lang="en-US" sz="2500" b="true">
                <a:solidFill>
                  <a:srgbClr val="FB852A"/>
                </a:solidFill>
                <a:latin typeface="Open Sans Ultra-Bold"/>
                <a:ea typeface="Open Sans Ultra-Bold"/>
                <a:cs typeface="Open Sans Ultra-Bold"/>
                <a:sym typeface="Open Sans Ultra-Bold"/>
              </a:rPr>
              <a:t>Kulllanılan Teknolojiler</a:t>
            </a:r>
          </a:p>
        </p:txBody>
      </p:sp>
      <p:sp>
        <p:nvSpPr>
          <p:cNvPr name="TextBox 13" id="13"/>
          <p:cNvSpPr txBox="true"/>
          <p:nvPr/>
        </p:nvSpPr>
        <p:spPr>
          <a:xfrm rot="0">
            <a:off x="10160495" y="3764170"/>
            <a:ext cx="6918101" cy="4678044"/>
          </a:xfrm>
          <a:prstGeom prst="rect">
            <a:avLst/>
          </a:prstGeom>
        </p:spPr>
        <p:txBody>
          <a:bodyPr anchor="t" rtlCol="false" tIns="0" lIns="0" bIns="0" rIns="0">
            <a:spAutoFit/>
          </a:bodyPr>
          <a:lstStyle/>
          <a:p>
            <a:pPr algn="l">
              <a:lnSpc>
                <a:spcPts val="3080"/>
              </a:lnSpc>
            </a:pPr>
            <a:r>
              <a:rPr lang="en-US" sz="2200" u="sng" b="true">
                <a:solidFill>
                  <a:srgbClr val="FFFFFF"/>
                </a:solidFill>
                <a:latin typeface="Lato Bold"/>
                <a:ea typeface="Lato Bold"/>
                <a:cs typeface="Lato Bold"/>
                <a:sym typeface="Lato Bold"/>
              </a:rPr>
              <a:t>Arka Uç Geliştirme:</a:t>
            </a:r>
            <a:r>
              <a:rPr lang="en-US" sz="2200">
                <a:solidFill>
                  <a:srgbClr val="FFFFFF"/>
                </a:solidFill>
                <a:latin typeface="Lato"/>
                <a:ea typeface="Lato"/>
                <a:cs typeface="Lato"/>
                <a:sym typeface="Lato"/>
              </a:rPr>
              <a:t> Nodejs, Express,  Docker, Nginx, AOEMI Backupper, Git, PayTR.</a:t>
            </a:r>
          </a:p>
          <a:p>
            <a:pPr algn="l">
              <a:lnSpc>
                <a:spcPts val="3080"/>
              </a:lnSpc>
            </a:pPr>
          </a:p>
          <a:p>
            <a:pPr algn="l">
              <a:lnSpc>
                <a:spcPts val="3080"/>
              </a:lnSpc>
            </a:pPr>
            <a:r>
              <a:rPr lang="en-US" sz="2200" u="sng" b="true">
                <a:solidFill>
                  <a:srgbClr val="FFFFFF"/>
                </a:solidFill>
                <a:latin typeface="Lato Bold"/>
                <a:ea typeface="Lato Bold"/>
                <a:cs typeface="Lato Bold"/>
                <a:sym typeface="Lato Bold"/>
              </a:rPr>
              <a:t>Veri ve Analitik:</a:t>
            </a:r>
            <a:r>
              <a:rPr lang="en-US" sz="2200">
                <a:solidFill>
                  <a:srgbClr val="FFFFFF"/>
                </a:solidFill>
                <a:latin typeface="Lato"/>
                <a:ea typeface="Lato"/>
                <a:cs typeface="Lato"/>
                <a:sym typeface="Lato"/>
              </a:rPr>
              <a:t> MongoDB Server, MongoDB Compass, Compass AI, Whisper AI, Open AI, DeepSeek-V3, Firebase.</a:t>
            </a:r>
          </a:p>
          <a:p>
            <a:pPr algn="l">
              <a:lnSpc>
                <a:spcPts val="3080"/>
              </a:lnSpc>
            </a:pPr>
          </a:p>
          <a:p>
            <a:pPr algn="l">
              <a:lnSpc>
                <a:spcPts val="3080"/>
              </a:lnSpc>
            </a:pPr>
            <a:r>
              <a:rPr lang="en-US" sz="2200" u="sng">
                <a:solidFill>
                  <a:srgbClr val="FFFFFF"/>
                </a:solidFill>
                <a:latin typeface="Lato"/>
                <a:ea typeface="Lato"/>
                <a:cs typeface="Lato"/>
                <a:sym typeface="Lato"/>
              </a:rPr>
              <a:t>Reklamcılık ve Pazarlama: </a:t>
            </a:r>
            <a:r>
              <a:rPr lang="en-US" sz="2200">
                <a:solidFill>
                  <a:srgbClr val="FFFFFF"/>
                </a:solidFill>
                <a:latin typeface="Lato"/>
                <a:ea typeface="Lato"/>
                <a:cs typeface="Lato"/>
                <a:sym typeface="Lato"/>
              </a:rPr>
              <a:t>Google Analitik,  Microsoft Clarity, Google ADS, Meta Business, NetGSM.</a:t>
            </a:r>
          </a:p>
          <a:p>
            <a:pPr algn="l">
              <a:lnSpc>
                <a:spcPts val="3080"/>
              </a:lnSpc>
            </a:pPr>
          </a:p>
          <a:p>
            <a:pPr algn="l">
              <a:lnSpc>
                <a:spcPts val="3080"/>
              </a:lnSpc>
            </a:pPr>
            <a:r>
              <a:rPr lang="en-US" sz="2200" u="sng">
                <a:solidFill>
                  <a:srgbClr val="FFFFFF"/>
                </a:solidFill>
                <a:latin typeface="Lato"/>
                <a:ea typeface="Lato"/>
                <a:cs typeface="Lato"/>
                <a:sym typeface="Lato"/>
              </a:rPr>
              <a:t>Mobil ve Oyun Geliştirme:</a:t>
            </a:r>
            <a:r>
              <a:rPr lang="en-US" sz="2200">
                <a:solidFill>
                  <a:srgbClr val="FFFFFF"/>
                </a:solidFill>
                <a:latin typeface="Lato"/>
                <a:ea typeface="Lato"/>
                <a:cs typeface="Lato"/>
                <a:sym typeface="Lato"/>
              </a:rPr>
              <a:t> ReactNative ve Expo kütüphaneleri.</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4816593" cy="2709333"/>
          </a:xfrm>
        </p:grpSpPr>
        <p:sp>
          <p:nvSpPr>
            <p:cNvPr name="Freeform 3" id="3"/>
            <p:cNvSpPr/>
            <p:nvPr/>
          </p:nvSpPr>
          <p:spPr>
            <a:xfrm flipH="false" flipV="false" rot="0">
              <a:off x="0" y="0"/>
              <a:ext cx="4816592" cy="2709333"/>
            </a:xfrm>
            <a:custGeom>
              <a:avLst/>
              <a:gdLst/>
              <a:ahLst/>
              <a:cxnLst/>
              <a:rect r="r" b="b" t="t" l="l"/>
              <a:pathLst>
                <a:path h="2709333" w="4816592">
                  <a:moveTo>
                    <a:pt x="0" y="0"/>
                  </a:moveTo>
                  <a:lnTo>
                    <a:pt x="4816592" y="0"/>
                  </a:lnTo>
                  <a:lnTo>
                    <a:pt x="4816592" y="2709333"/>
                  </a:lnTo>
                  <a:lnTo>
                    <a:pt x="0" y="2709333"/>
                  </a:lnTo>
                  <a:close/>
                </a:path>
              </a:pathLst>
            </a:custGeom>
            <a:solidFill>
              <a:srgbClr val="863A00"/>
            </a:solidFill>
          </p:spPr>
        </p:sp>
        <p:sp>
          <p:nvSpPr>
            <p:cNvPr name="TextBox 4" id="4"/>
            <p:cNvSpPr txBox="true"/>
            <p:nvPr/>
          </p:nvSpPr>
          <p:spPr>
            <a:xfrm>
              <a:off x="0" y="-47625"/>
              <a:ext cx="4816593" cy="2756958"/>
            </a:xfrm>
            <a:prstGeom prst="rect">
              <a:avLst/>
            </a:prstGeom>
          </p:spPr>
          <p:txBody>
            <a:bodyPr anchor="ctr" rtlCol="false" tIns="50800" lIns="50800" bIns="50800" rIns="50800"/>
            <a:lstStyle/>
            <a:p>
              <a:pPr algn="ctr">
                <a:lnSpc>
                  <a:spcPts val="3080"/>
                </a:lnSpc>
              </a:pPr>
            </a:p>
          </p:txBody>
        </p:sp>
      </p:grpSp>
      <p:sp>
        <p:nvSpPr>
          <p:cNvPr name="AutoShape 5" id="5"/>
          <p:cNvSpPr/>
          <p:nvPr/>
        </p:nvSpPr>
        <p:spPr>
          <a:xfrm>
            <a:off x="8364875" y="0"/>
            <a:ext cx="0" cy="10287000"/>
          </a:xfrm>
          <a:prstGeom prst="line">
            <a:avLst/>
          </a:prstGeom>
          <a:ln cap="flat" w="95250">
            <a:solidFill>
              <a:srgbClr val="FFFFFF"/>
            </a:solidFill>
            <a:prstDash val="solid"/>
            <a:headEnd type="none" len="sm" w="sm"/>
            <a:tailEnd type="none" len="sm" w="sm"/>
          </a:ln>
        </p:spPr>
      </p:sp>
      <p:sp>
        <p:nvSpPr>
          <p:cNvPr name="Freeform 6" id="6"/>
          <p:cNvSpPr/>
          <p:nvPr/>
        </p:nvSpPr>
        <p:spPr>
          <a:xfrm flipH="false" flipV="false" rot="0">
            <a:off x="0" y="0"/>
            <a:ext cx="8364875" cy="10287000"/>
          </a:xfrm>
          <a:custGeom>
            <a:avLst/>
            <a:gdLst/>
            <a:ahLst/>
            <a:cxnLst/>
            <a:rect r="r" b="b" t="t" l="l"/>
            <a:pathLst>
              <a:path h="10287000" w="8364875">
                <a:moveTo>
                  <a:pt x="0" y="0"/>
                </a:moveTo>
                <a:lnTo>
                  <a:pt x="8364875" y="0"/>
                </a:lnTo>
                <a:lnTo>
                  <a:pt x="8364875" y="10287000"/>
                </a:lnTo>
                <a:lnTo>
                  <a:pt x="0" y="10287000"/>
                </a:lnTo>
                <a:lnTo>
                  <a:pt x="0" y="0"/>
                </a:lnTo>
                <a:close/>
              </a:path>
            </a:pathLst>
          </a:custGeom>
          <a:blipFill>
            <a:blip r:embed="rId2"/>
            <a:stretch>
              <a:fillRect l="-42118" t="0" r="-42118" b="0"/>
            </a:stretch>
          </a:blipFill>
        </p:spPr>
      </p:sp>
      <p:sp>
        <p:nvSpPr>
          <p:cNvPr name="TextBox 7" id="7"/>
          <p:cNvSpPr txBox="true"/>
          <p:nvPr/>
        </p:nvSpPr>
        <p:spPr>
          <a:xfrm rot="0">
            <a:off x="10341199" y="2500148"/>
            <a:ext cx="8127505" cy="948690"/>
          </a:xfrm>
          <a:prstGeom prst="rect">
            <a:avLst/>
          </a:prstGeom>
        </p:spPr>
        <p:txBody>
          <a:bodyPr anchor="t" rtlCol="false" tIns="0" lIns="0" bIns="0" rIns="0">
            <a:spAutoFit/>
          </a:bodyPr>
          <a:lstStyle/>
          <a:p>
            <a:pPr algn="l">
              <a:lnSpc>
                <a:spcPts val="7680"/>
              </a:lnSpc>
            </a:pPr>
            <a:r>
              <a:rPr lang="en-US" sz="6000" b="true">
                <a:solidFill>
                  <a:srgbClr val="FFFFFF"/>
                </a:solidFill>
                <a:latin typeface="Open Sans Ultra-Bold"/>
                <a:ea typeface="Open Sans Ultra-Bold"/>
                <a:cs typeface="Open Sans Ultra-Bold"/>
                <a:sym typeface="Open Sans Ultra-Bold"/>
              </a:rPr>
              <a:t>Gelir Kaynakları</a:t>
            </a:r>
          </a:p>
        </p:txBody>
      </p:sp>
      <p:sp>
        <p:nvSpPr>
          <p:cNvPr name="TextBox 8" id="8"/>
          <p:cNvSpPr txBox="true"/>
          <p:nvPr/>
        </p:nvSpPr>
        <p:spPr>
          <a:xfrm rot="0">
            <a:off x="10341199" y="2058824"/>
            <a:ext cx="5383117" cy="403224"/>
          </a:xfrm>
          <a:prstGeom prst="rect">
            <a:avLst/>
          </a:prstGeom>
        </p:spPr>
        <p:txBody>
          <a:bodyPr anchor="t" rtlCol="false" tIns="0" lIns="0" bIns="0" rIns="0">
            <a:spAutoFit/>
          </a:bodyPr>
          <a:lstStyle/>
          <a:p>
            <a:pPr algn="l">
              <a:lnSpc>
                <a:spcPts val="3200"/>
              </a:lnSpc>
            </a:pPr>
            <a:r>
              <a:rPr lang="en-US" sz="2500" b="true">
                <a:solidFill>
                  <a:srgbClr val="FB852A"/>
                </a:solidFill>
                <a:latin typeface="Open Sans Ultra-Bold"/>
                <a:ea typeface="Open Sans Ultra-Bold"/>
                <a:cs typeface="Open Sans Ultra-Bold"/>
                <a:sym typeface="Open Sans Ultra-Bold"/>
              </a:rPr>
              <a:t>Crafanet Gelir Modelleri</a:t>
            </a:r>
          </a:p>
        </p:txBody>
      </p:sp>
      <p:sp>
        <p:nvSpPr>
          <p:cNvPr name="TextBox 9" id="9"/>
          <p:cNvSpPr txBox="true"/>
          <p:nvPr/>
        </p:nvSpPr>
        <p:spPr>
          <a:xfrm rot="0">
            <a:off x="10341199" y="3667913"/>
            <a:ext cx="6918101" cy="3345179"/>
          </a:xfrm>
          <a:prstGeom prst="rect">
            <a:avLst/>
          </a:prstGeom>
        </p:spPr>
        <p:txBody>
          <a:bodyPr anchor="t" rtlCol="false" tIns="0" lIns="0" bIns="0" rIns="0">
            <a:spAutoFit/>
          </a:bodyPr>
          <a:lstStyle/>
          <a:p>
            <a:pPr algn="l" marL="474986" indent="-237493" lvl="1">
              <a:lnSpc>
                <a:spcPts val="3300"/>
              </a:lnSpc>
              <a:buFont typeface="Arial"/>
              <a:buChar char="•"/>
            </a:pPr>
            <a:r>
              <a:rPr lang="en-US" sz="2200">
                <a:solidFill>
                  <a:srgbClr val="FFFFFF"/>
                </a:solidFill>
                <a:latin typeface="Lato"/>
                <a:ea typeface="Lato"/>
                <a:cs typeface="Lato"/>
                <a:sym typeface="Lato"/>
              </a:rPr>
              <a:t>Aileler için haftalık, aylık ve yıllık Crafanet eğitim kiti abonelik gelirleri.</a:t>
            </a:r>
          </a:p>
          <a:p>
            <a:pPr algn="l" marL="474986" indent="-237493" lvl="1">
              <a:lnSpc>
                <a:spcPts val="3300"/>
              </a:lnSpc>
              <a:buFont typeface="Arial"/>
              <a:buChar char="•"/>
            </a:pPr>
            <a:r>
              <a:rPr lang="en-US" sz="2200">
                <a:solidFill>
                  <a:srgbClr val="FFFFFF"/>
                </a:solidFill>
                <a:latin typeface="Lato"/>
                <a:ea typeface="Lato"/>
                <a:cs typeface="Lato"/>
                <a:sym typeface="Lato"/>
              </a:rPr>
              <a:t>İçerik ortaklarının paket satışlarından komisyon gelirleri.</a:t>
            </a:r>
          </a:p>
          <a:p>
            <a:pPr algn="l" marL="474986" indent="-237493" lvl="1">
              <a:lnSpc>
                <a:spcPts val="3300"/>
              </a:lnSpc>
              <a:buFont typeface="Arial"/>
              <a:buChar char="•"/>
            </a:pPr>
            <a:r>
              <a:rPr lang="en-US" sz="2200">
                <a:solidFill>
                  <a:srgbClr val="FFFFFF"/>
                </a:solidFill>
                <a:latin typeface="Lato"/>
                <a:ea typeface="Lato"/>
                <a:cs typeface="Lato"/>
                <a:sym typeface="Lato"/>
              </a:rPr>
              <a:t>Tutoo ücretli API gelirleri.</a:t>
            </a:r>
          </a:p>
          <a:p>
            <a:pPr algn="l" marL="474986" indent="-237493" lvl="1">
              <a:lnSpc>
                <a:spcPts val="3300"/>
              </a:lnSpc>
              <a:buFont typeface="Arial"/>
              <a:buChar char="•"/>
            </a:pPr>
            <a:r>
              <a:rPr lang="en-US" sz="2200">
                <a:solidFill>
                  <a:srgbClr val="FFFFFF"/>
                </a:solidFill>
                <a:latin typeface="Lato"/>
                <a:ea typeface="Lato"/>
                <a:cs typeface="Lato"/>
                <a:sym typeface="Lato"/>
              </a:rPr>
              <a:t>Terapist seanslarından alınan komisyon gelirleri.</a:t>
            </a:r>
          </a:p>
          <a:p>
            <a:pPr algn="l" marL="474986" indent="-237493" lvl="1">
              <a:lnSpc>
                <a:spcPts val="3300"/>
              </a:lnSpc>
              <a:buFont typeface="Arial"/>
              <a:buChar char="•"/>
            </a:pPr>
            <a:r>
              <a:rPr lang="en-US" sz="2200">
                <a:solidFill>
                  <a:srgbClr val="FFFFFF"/>
                </a:solidFill>
                <a:latin typeface="Lato"/>
                <a:ea typeface="Lato"/>
                <a:cs typeface="Lato"/>
                <a:sym typeface="Lato"/>
              </a:rPr>
              <a:t>CrafaNet ADS reklamcılık ağı gelirleri.</a:t>
            </a:r>
          </a:p>
          <a:p>
            <a:pPr algn="l">
              <a:lnSpc>
                <a:spcPts val="3300"/>
              </a:lnSpc>
            </a:pPr>
          </a:p>
        </p:txBody>
      </p:sp>
      <p:grpSp>
        <p:nvGrpSpPr>
          <p:cNvPr name="Group 10" id="10"/>
          <p:cNvGrpSpPr/>
          <p:nvPr/>
        </p:nvGrpSpPr>
        <p:grpSpPr>
          <a:xfrm rot="0">
            <a:off x="10592129" y="7937818"/>
            <a:ext cx="1408314" cy="92379"/>
            <a:chOff x="0" y="0"/>
            <a:chExt cx="370914" cy="24330"/>
          </a:xfrm>
        </p:grpSpPr>
        <p:sp>
          <p:nvSpPr>
            <p:cNvPr name="Freeform 11" id="11"/>
            <p:cNvSpPr/>
            <p:nvPr/>
          </p:nvSpPr>
          <p:spPr>
            <a:xfrm flipH="false" flipV="false" rot="0">
              <a:off x="0" y="0"/>
              <a:ext cx="370914" cy="24330"/>
            </a:xfrm>
            <a:custGeom>
              <a:avLst/>
              <a:gdLst/>
              <a:ahLst/>
              <a:cxnLst/>
              <a:rect r="r" b="b" t="t" l="l"/>
              <a:pathLst>
                <a:path h="24330" w="370914">
                  <a:moveTo>
                    <a:pt x="0" y="0"/>
                  </a:moveTo>
                  <a:lnTo>
                    <a:pt x="370914" y="0"/>
                  </a:lnTo>
                  <a:lnTo>
                    <a:pt x="370914" y="24330"/>
                  </a:lnTo>
                  <a:lnTo>
                    <a:pt x="0" y="24330"/>
                  </a:lnTo>
                  <a:close/>
                </a:path>
              </a:pathLst>
            </a:custGeom>
            <a:solidFill>
              <a:srgbClr val="FB852A"/>
            </a:solidFill>
          </p:spPr>
        </p:sp>
        <p:sp>
          <p:nvSpPr>
            <p:cNvPr name="TextBox 12" id="12"/>
            <p:cNvSpPr txBox="true"/>
            <p:nvPr/>
          </p:nvSpPr>
          <p:spPr>
            <a:xfrm>
              <a:off x="0" y="-47625"/>
              <a:ext cx="370914" cy="71955"/>
            </a:xfrm>
            <a:prstGeom prst="rect">
              <a:avLst/>
            </a:prstGeom>
          </p:spPr>
          <p:txBody>
            <a:bodyPr anchor="ctr" rtlCol="false" tIns="50800" lIns="50800" bIns="50800" rIns="50800"/>
            <a:lstStyle/>
            <a:p>
              <a:pPr algn="ctr">
                <a:lnSpc>
                  <a:spcPts val="3080"/>
                </a:lnSpc>
              </a:pPr>
            </a:p>
          </p:txBody>
        </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863A00"/>
        </a:solidFill>
      </p:bgPr>
    </p:bg>
    <p:spTree>
      <p:nvGrpSpPr>
        <p:cNvPr id="1" name=""/>
        <p:cNvGrpSpPr/>
        <p:nvPr/>
      </p:nvGrpSpPr>
      <p:grpSpPr>
        <a:xfrm>
          <a:off x="0" y="0"/>
          <a:ext cx="0" cy="0"/>
          <a:chOff x="0" y="0"/>
          <a:chExt cx="0" cy="0"/>
        </a:xfrm>
      </p:grpSpPr>
      <p:sp>
        <p:nvSpPr>
          <p:cNvPr name="AutoShape 2" id="2"/>
          <p:cNvSpPr/>
          <p:nvPr/>
        </p:nvSpPr>
        <p:spPr>
          <a:xfrm rot="5400000">
            <a:off x="4751050" y="5095875"/>
            <a:ext cx="10287000" cy="0"/>
          </a:xfrm>
          <a:prstGeom prst="line">
            <a:avLst/>
          </a:prstGeom>
          <a:ln cap="flat" w="95250">
            <a:solidFill>
              <a:srgbClr val="FFFFFF"/>
            </a:solidFill>
            <a:prstDash val="solid"/>
            <a:headEnd type="none" len="sm" w="sm"/>
            <a:tailEnd type="none" len="sm" w="sm"/>
          </a:ln>
        </p:spPr>
      </p:sp>
      <p:sp>
        <p:nvSpPr>
          <p:cNvPr name="Freeform 3" id="3"/>
          <p:cNvSpPr/>
          <p:nvPr/>
        </p:nvSpPr>
        <p:spPr>
          <a:xfrm flipH="false" flipV="false" rot="0">
            <a:off x="9923125" y="0"/>
            <a:ext cx="8364875" cy="10287000"/>
          </a:xfrm>
          <a:custGeom>
            <a:avLst/>
            <a:gdLst/>
            <a:ahLst/>
            <a:cxnLst/>
            <a:rect r="r" b="b" t="t" l="l"/>
            <a:pathLst>
              <a:path h="10287000" w="8364875">
                <a:moveTo>
                  <a:pt x="0" y="0"/>
                </a:moveTo>
                <a:lnTo>
                  <a:pt x="8364875" y="0"/>
                </a:lnTo>
                <a:lnTo>
                  <a:pt x="8364875" y="10287000"/>
                </a:lnTo>
                <a:lnTo>
                  <a:pt x="0" y="10287000"/>
                </a:lnTo>
                <a:lnTo>
                  <a:pt x="0" y="0"/>
                </a:lnTo>
                <a:close/>
              </a:path>
            </a:pathLst>
          </a:custGeom>
          <a:blipFill>
            <a:blip r:embed="rId2"/>
            <a:stretch>
              <a:fillRect l="-40011" t="0" r="-40011" b="0"/>
            </a:stretch>
          </a:blipFill>
        </p:spPr>
      </p:sp>
      <p:sp>
        <p:nvSpPr>
          <p:cNvPr name="TextBox 4" id="4"/>
          <p:cNvSpPr txBox="true"/>
          <p:nvPr/>
        </p:nvSpPr>
        <p:spPr>
          <a:xfrm rot="0">
            <a:off x="1530465" y="2012075"/>
            <a:ext cx="5383117" cy="403224"/>
          </a:xfrm>
          <a:prstGeom prst="rect">
            <a:avLst/>
          </a:prstGeom>
        </p:spPr>
        <p:txBody>
          <a:bodyPr anchor="t" rtlCol="false" tIns="0" lIns="0" bIns="0" rIns="0">
            <a:spAutoFit/>
          </a:bodyPr>
          <a:lstStyle/>
          <a:p>
            <a:pPr algn="l">
              <a:lnSpc>
                <a:spcPts val="3200"/>
              </a:lnSpc>
            </a:pPr>
            <a:r>
              <a:rPr lang="en-US" sz="2500" b="true">
                <a:solidFill>
                  <a:srgbClr val="FB852A"/>
                </a:solidFill>
                <a:latin typeface="Open Sans Ultra-Bold"/>
                <a:ea typeface="Open Sans Ultra-Bold"/>
                <a:cs typeface="Open Sans Ultra-Bold"/>
                <a:sym typeface="Open Sans Ultra-Bold"/>
              </a:rPr>
              <a:t>Hedef Pazarda Yer Edinmesi</a:t>
            </a:r>
          </a:p>
        </p:txBody>
      </p:sp>
      <p:sp>
        <p:nvSpPr>
          <p:cNvPr name="TextBox 5" id="5"/>
          <p:cNvSpPr txBox="true"/>
          <p:nvPr/>
        </p:nvSpPr>
        <p:spPr>
          <a:xfrm rot="0">
            <a:off x="1615835" y="3876851"/>
            <a:ext cx="6918101" cy="1944369"/>
          </a:xfrm>
          <a:prstGeom prst="rect">
            <a:avLst/>
          </a:prstGeom>
        </p:spPr>
        <p:txBody>
          <a:bodyPr anchor="t" rtlCol="false" tIns="0" lIns="0" bIns="0" rIns="0">
            <a:spAutoFit/>
          </a:bodyPr>
          <a:lstStyle/>
          <a:p>
            <a:pPr algn="l" marL="474986" indent="-237493" lvl="1">
              <a:lnSpc>
                <a:spcPts val="3080"/>
              </a:lnSpc>
              <a:buFont typeface="Arial"/>
              <a:buChar char="•"/>
            </a:pPr>
            <a:r>
              <a:rPr lang="en-US" sz="2200">
                <a:solidFill>
                  <a:srgbClr val="FFFFFF"/>
                </a:solidFill>
                <a:latin typeface="Lato"/>
                <a:ea typeface="Lato"/>
                <a:cs typeface="Lato"/>
                <a:sym typeface="Lato"/>
              </a:rPr>
              <a:t>Türkiye’de 1.8 milyon okul öncesi eğitime ihtiyaç duyan çocuk var. (Kaynak: Meta Verileri)</a:t>
            </a:r>
          </a:p>
          <a:p>
            <a:pPr algn="l" marL="474986" indent="-237493" lvl="1">
              <a:lnSpc>
                <a:spcPts val="3080"/>
              </a:lnSpc>
              <a:buFont typeface="Arial"/>
              <a:buChar char="•"/>
            </a:pPr>
            <a:r>
              <a:rPr lang="en-US" sz="2200">
                <a:solidFill>
                  <a:srgbClr val="FFFFFF"/>
                </a:solidFill>
                <a:latin typeface="Lato"/>
                <a:ea typeface="Lato"/>
                <a:cs typeface="Lato"/>
                <a:sym typeface="Lato"/>
              </a:rPr>
              <a:t>Hedef Kitle: Ebeveynler, eğitim kurumları, çocuk eğitimi uygulamaları, kreşler ve çocuk psikologları.</a:t>
            </a:r>
          </a:p>
          <a:p>
            <a:pPr algn="l" marL="474986" indent="-237493" lvl="1">
              <a:lnSpc>
                <a:spcPts val="3080"/>
              </a:lnSpc>
              <a:buFont typeface="Arial"/>
              <a:buChar char="•"/>
            </a:pPr>
            <a:r>
              <a:rPr lang="en-US" sz="2200">
                <a:solidFill>
                  <a:srgbClr val="FFFFFF"/>
                </a:solidFill>
                <a:latin typeface="Lato"/>
                <a:ea typeface="Lato"/>
                <a:cs typeface="Lato"/>
                <a:sym typeface="Lato"/>
              </a:rPr>
              <a:t>Yerelde ve globalde geniş ölçekte bir pazara sahip.</a:t>
            </a:r>
          </a:p>
        </p:txBody>
      </p:sp>
      <p:sp>
        <p:nvSpPr>
          <p:cNvPr name="TextBox 6" id="6"/>
          <p:cNvSpPr txBox="true"/>
          <p:nvPr/>
        </p:nvSpPr>
        <p:spPr>
          <a:xfrm rot="0">
            <a:off x="1530465" y="2553115"/>
            <a:ext cx="6708784" cy="948690"/>
          </a:xfrm>
          <a:prstGeom prst="rect">
            <a:avLst/>
          </a:prstGeom>
        </p:spPr>
        <p:txBody>
          <a:bodyPr anchor="t" rtlCol="false" tIns="0" lIns="0" bIns="0" rIns="0">
            <a:spAutoFit/>
          </a:bodyPr>
          <a:lstStyle/>
          <a:p>
            <a:pPr algn="l">
              <a:lnSpc>
                <a:spcPts val="7680"/>
              </a:lnSpc>
            </a:pPr>
            <a:r>
              <a:rPr lang="en-US" sz="6000" b="true">
                <a:solidFill>
                  <a:srgbClr val="FFFFFF"/>
                </a:solidFill>
                <a:latin typeface="Open Sans Ultra-Bold"/>
                <a:ea typeface="Open Sans Ultra-Bold"/>
                <a:cs typeface="Open Sans Ultra-Bold"/>
                <a:sym typeface="Open Sans Ultra-Bold"/>
              </a:rPr>
              <a:t>Pazar Payı</a:t>
            </a:r>
          </a:p>
        </p:txBody>
      </p:sp>
      <p:grpSp>
        <p:nvGrpSpPr>
          <p:cNvPr name="Group 7" id="7"/>
          <p:cNvGrpSpPr/>
          <p:nvPr/>
        </p:nvGrpSpPr>
        <p:grpSpPr>
          <a:xfrm rot="0">
            <a:off x="1615835" y="6243892"/>
            <a:ext cx="1408314" cy="92379"/>
            <a:chOff x="0" y="0"/>
            <a:chExt cx="370914" cy="24330"/>
          </a:xfrm>
        </p:grpSpPr>
        <p:sp>
          <p:nvSpPr>
            <p:cNvPr name="Freeform 8" id="8"/>
            <p:cNvSpPr/>
            <p:nvPr/>
          </p:nvSpPr>
          <p:spPr>
            <a:xfrm flipH="false" flipV="false" rot="0">
              <a:off x="0" y="0"/>
              <a:ext cx="370914" cy="24330"/>
            </a:xfrm>
            <a:custGeom>
              <a:avLst/>
              <a:gdLst/>
              <a:ahLst/>
              <a:cxnLst/>
              <a:rect r="r" b="b" t="t" l="l"/>
              <a:pathLst>
                <a:path h="24330" w="370914">
                  <a:moveTo>
                    <a:pt x="0" y="0"/>
                  </a:moveTo>
                  <a:lnTo>
                    <a:pt x="370914" y="0"/>
                  </a:lnTo>
                  <a:lnTo>
                    <a:pt x="370914" y="24330"/>
                  </a:lnTo>
                  <a:lnTo>
                    <a:pt x="0" y="24330"/>
                  </a:lnTo>
                  <a:close/>
                </a:path>
              </a:pathLst>
            </a:custGeom>
            <a:solidFill>
              <a:srgbClr val="FB852A"/>
            </a:solidFill>
          </p:spPr>
        </p:sp>
        <p:sp>
          <p:nvSpPr>
            <p:cNvPr name="TextBox 9" id="9"/>
            <p:cNvSpPr txBox="true"/>
            <p:nvPr/>
          </p:nvSpPr>
          <p:spPr>
            <a:xfrm>
              <a:off x="0" y="-47625"/>
              <a:ext cx="370914" cy="71955"/>
            </a:xfrm>
            <a:prstGeom prst="rect">
              <a:avLst/>
            </a:prstGeom>
          </p:spPr>
          <p:txBody>
            <a:bodyPr anchor="ctr" rtlCol="false" tIns="50800" lIns="50800" bIns="50800" rIns="50800"/>
            <a:lstStyle/>
            <a:p>
              <a:pPr algn="ctr">
                <a:lnSpc>
                  <a:spcPts val="3080"/>
                </a:lnSpc>
              </a:pP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DAGgRb93aZU</dc:identifier>
  <dcterms:modified xsi:type="dcterms:W3CDTF">2011-08-01T06:04:30Z</dcterms:modified>
  <cp:revision>1</cp:revision>
  <dc:title>Crafanet Sunum</dc:title>
</cp:coreProperties>
</file>